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 id="2147484267" r:id="rId3"/>
  </p:sldMasterIdLst>
  <p:notesMasterIdLst>
    <p:notesMasterId r:id="rId25"/>
  </p:notesMasterIdLst>
  <p:handoutMasterIdLst>
    <p:handoutMasterId r:id="rId26"/>
  </p:handoutMasterIdLst>
  <p:sldIdLst>
    <p:sldId id="1173" r:id="rId4"/>
    <p:sldId id="1239" r:id="rId5"/>
    <p:sldId id="1207" r:id="rId6"/>
    <p:sldId id="1214" r:id="rId7"/>
    <p:sldId id="1224" r:id="rId8"/>
    <p:sldId id="1227" r:id="rId9"/>
    <p:sldId id="1226" r:id="rId10"/>
    <p:sldId id="1228" r:id="rId11"/>
    <p:sldId id="1230" r:id="rId12"/>
    <p:sldId id="1231" r:id="rId13"/>
    <p:sldId id="1232" r:id="rId14"/>
    <p:sldId id="1241" r:id="rId15"/>
    <p:sldId id="1229" r:id="rId16"/>
    <p:sldId id="1233" r:id="rId17"/>
    <p:sldId id="1234" r:id="rId18"/>
    <p:sldId id="1235" r:id="rId19"/>
    <p:sldId id="1236" r:id="rId20"/>
    <p:sldId id="1237" r:id="rId21"/>
    <p:sldId id="1240" r:id="rId22"/>
    <p:sldId id="1238" r:id="rId23"/>
    <p:sldId id="1166" r:id="rId24"/>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239"/>
            <p14:sldId id="1207"/>
            <p14:sldId id="1214"/>
            <p14:sldId id="1224"/>
            <p14:sldId id="1227"/>
            <p14:sldId id="1226"/>
            <p14:sldId id="1228"/>
            <p14:sldId id="1230"/>
            <p14:sldId id="1231"/>
            <p14:sldId id="1232"/>
            <p14:sldId id="1241"/>
            <p14:sldId id="1229"/>
            <p14:sldId id="1233"/>
            <p14:sldId id="1234"/>
            <p14:sldId id="1235"/>
            <p14:sldId id="1236"/>
            <p14:sldId id="1237"/>
            <p14:sldId id="1240"/>
            <p14:sldId id="1238"/>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87" autoAdjust="0"/>
    <p:restoredTop sz="99531" autoAdjust="0"/>
  </p:normalViewPr>
  <p:slideViewPr>
    <p:cSldViewPr snapToGrid="0">
      <p:cViewPr varScale="1">
        <p:scale>
          <a:sx n="99" d="100"/>
          <a:sy n="99" d="100"/>
        </p:scale>
        <p:origin x="57" y="102"/>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3" d="2"/>
        <a:sy n="3" d="2"/>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3/4/2017</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3/4/2017</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071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290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90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937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235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959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26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16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677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164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415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245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32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9162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9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Ref idx="1001">
        <a:schemeClr val="bg1"/>
      </p:bgRef>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483989"/>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59488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9142698" cy="5143497"/>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336161" y="352551"/>
            <a:ext cx="1545492" cy="295278"/>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5036" y="4521985"/>
            <a:ext cx="1251591" cy="268966"/>
          </a:xfrm>
          <a:prstGeom prst="rect">
            <a:avLst/>
          </a:prstGeom>
        </p:spPr>
      </p:pic>
    </p:spTree>
    <p:extLst>
      <p:ext uri="{BB962C8B-B14F-4D97-AF65-F5344CB8AC3E}">
        <p14:creationId xmlns:p14="http://schemas.microsoft.com/office/powerpoint/2010/main" val="365940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8" y="-466"/>
            <a:ext cx="9143533" cy="5143967"/>
          </a:xfrm>
          <a:prstGeom prst="rect">
            <a:avLst/>
          </a:prstGeom>
        </p:spPr>
      </p:pic>
      <p:sp>
        <p:nvSpPr>
          <p:cNvPr id="2" name="Rectangle 1"/>
          <p:cNvSpPr/>
          <p:nvPr userDrawn="1"/>
        </p:nvSpPr>
        <p:spPr bwMode="auto">
          <a:xfrm>
            <a:off x="4233459" y="1577864"/>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4235888" y="1577863"/>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4234674" y="2922678"/>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2204" y="4665715"/>
            <a:ext cx="1240054" cy="267126"/>
          </a:xfrm>
          <a:prstGeom prst="rect">
            <a:avLst/>
          </a:prstGeom>
        </p:spPr>
      </p:pic>
    </p:spTree>
    <p:extLst>
      <p:ext uri="{BB962C8B-B14F-4D97-AF65-F5344CB8AC3E}">
        <p14:creationId xmlns:p14="http://schemas.microsoft.com/office/powerpoint/2010/main" val="8131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1"/>
            <a:ext cx="11349909" cy="6386143"/>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128" y="4532958"/>
            <a:ext cx="1240054" cy="267126"/>
          </a:xfrm>
          <a:prstGeom prst="rect">
            <a:avLst/>
          </a:prstGeom>
        </p:spPr>
      </p:pic>
    </p:spTree>
    <p:extLst>
      <p:ext uri="{BB962C8B-B14F-4D97-AF65-F5344CB8AC3E}">
        <p14:creationId xmlns:p14="http://schemas.microsoft.com/office/powerpoint/2010/main" val="12477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1"/>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6"/>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159" y="4521985"/>
            <a:ext cx="1255418" cy="268966"/>
          </a:xfrm>
          <a:prstGeom prst="rect">
            <a:avLst/>
          </a:prstGeom>
        </p:spPr>
      </p:pic>
      <p:sp>
        <p:nvSpPr>
          <p:cNvPr id="8" name="Rectangle 7"/>
          <p:cNvSpPr/>
          <p:nvPr userDrawn="1"/>
        </p:nvSpPr>
        <p:spPr bwMode="auto">
          <a:xfrm>
            <a:off x="336161" y="352551"/>
            <a:ext cx="1545492" cy="295278"/>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23080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0" indent="0">
              <a:buNone/>
              <a:defRPr/>
            </a:lvl3pPr>
            <a:lvl4pPr marL="336140" indent="0">
              <a:buNone/>
              <a:defRPr/>
            </a:lvl4pPr>
            <a:lvl5pPr marL="50421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6168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47347"/>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27506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2094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03664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3080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7"/>
            <a:ext cx="7395505" cy="661912"/>
          </a:xfrm>
          <a:noFill/>
        </p:spPr>
        <p:txBody>
          <a:bodyPr lIns="182880" tIns="146304" rIns="182880" bIns="146304">
            <a:sp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4615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1176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43905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49909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8765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96911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8" y="1"/>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287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6821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276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349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530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2" y="897992"/>
            <a:ext cx="8740140"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2183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43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106246492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845826"/>
          </a:xfrm>
          <a:prstGeom prst="rect">
            <a:avLst/>
          </a:prstGeom>
        </p:spPr>
        <p:txBody>
          <a:bodyPr/>
          <a:lstStyle>
            <a:lvl1pPr marL="213590" indent="-213590">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76" indent="-206586">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65" indent="-21359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36" indent="-16807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06" indent="-16807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8199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9162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2.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 id="2147484266" r:id="rId13"/>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638738937"/>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Lst>
  <p:transition>
    <p:fade/>
  </p:transition>
  <p:txStyles>
    <p:titleStyle>
      <a:lvl1pPr algn="l" defTabSz="685766"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5" marR="0" indent="-252105" algn="l" defTabSz="685766"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512" marR="0" indent="-177408" algn="l" defTabSz="68576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4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16"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8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57"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41"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24"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08"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66" rtl="0" eaLnBrk="1" latinLnBrk="0" hangingPunct="1">
        <a:defRPr sz="1324" kern="1200">
          <a:solidFill>
            <a:schemeClr val="tx1"/>
          </a:solidFill>
          <a:latin typeface="+mn-lt"/>
          <a:ea typeface="+mn-ea"/>
          <a:cs typeface="+mn-cs"/>
        </a:defRPr>
      </a:lvl1pPr>
      <a:lvl2pPr marL="342884" algn="l" defTabSz="685766" rtl="0" eaLnBrk="1" latinLnBrk="0" hangingPunct="1">
        <a:defRPr sz="1324" kern="1200">
          <a:solidFill>
            <a:schemeClr val="tx1"/>
          </a:solidFill>
          <a:latin typeface="+mn-lt"/>
          <a:ea typeface="+mn-ea"/>
          <a:cs typeface="+mn-cs"/>
        </a:defRPr>
      </a:lvl2pPr>
      <a:lvl3pPr marL="685766" algn="l" defTabSz="685766" rtl="0" eaLnBrk="1" latinLnBrk="0" hangingPunct="1">
        <a:defRPr sz="1324" kern="1200">
          <a:solidFill>
            <a:schemeClr val="tx1"/>
          </a:solidFill>
          <a:latin typeface="+mn-lt"/>
          <a:ea typeface="+mn-ea"/>
          <a:cs typeface="+mn-cs"/>
        </a:defRPr>
      </a:lvl3pPr>
      <a:lvl4pPr marL="1028649" algn="l" defTabSz="685766" rtl="0" eaLnBrk="1" latinLnBrk="0" hangingPunct="1">
        <a:defRPr sz="1324" kern="1200">
          <a:solidFill>
            <a:schemeClr val="tx1"/>
          </a:solidFill>
          <a:latin typeface="+mn-lt"/>
          <a:ea typeface="+mn-ea"/>
          <a:cs typeface="+mn-cs"/>
        </a:defRPr>
      </a:lvl4pPr>
      <a:lvl5pPr marL="1371532" algn="l" defTabSz="685766" rtl="0" eaLnBrk="1" latinLnBrk="0" hangingPunct="1">
        <a:defRPr sz="1324" kern="1200">
          <a:solidFill>
            <a:schemeClr val="tx1"/>
          </a:solidFill>
          <a:latin typeface="+mn-lt"/>
          <a:ea typeface="+mn-ea"/>
          <a:cs typeface="+mn-cs"/>
        </a:defRPr>
      </a:lvl5pPr>
      <a:lvl6pPr marL="1714417" algn="l" defTabSz="685766" rtl="0" eaLnBrk="1" latinLnBrk="0" hangingPunct="1">
        <a:defRPr sz="1324" kern="1200">
          <a:solidFill>
            <a:schemeClr val="tx1"/>
          </a:solidFill>
          <a:latin typeface="+mn-lt"/>
          <a:ea typeface="+mn-ea"/>
          <a:cs typeface="+mn-cs"/>
        </a:defRPr>
      </a:lvl6pPr>
      <a:lvl7pPr marL="2057300" algn="l" defTabSz="685766" rtl="0" eaLnBrk="1" latinLnBrk="0" hangingPunct="1">
        <a:defRPr sz="1324" kern="1200">
          <a:solidFill>
            <a:schemeClr val="tx1"/>
          </a:solidFill>
          <a:latin typeface="+mn-lt"/>
          <a:ea typeface="+mn-ea"/>
          <a:cs typeface="+mn-cs"/>
        </a:defRPr>
      </a:lvl7pPr>
      <a:lvl8pPr marL="2400182" algn="l" defTabSz="685766" rtl="0" eaLnBrk="1" latinLnBrk="0" hangingPunct="1">
        <a:defRPr sz="1324" kern="1200">
          <a:solidFill>
            <a:schemeClr val="tx1"/>
          </a:solidFill>
          <a:latin typeface="+mn-lt"/>
          <a:ea typeface="+mn-ea"/>
          <a:cs typeface="+mn-cs"/>
        </a:defRPr>
      </a:lvl8pPr>
      <a:lvl9pPr marL="2743066" algn="l" defTabSz="685766"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hyperlink" Target="http://devrain-bots.azurewebsites.net/"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hyperlink" Target="https://qnamaker.ai/"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botframework.com/en-us/tools/bot-framework-emulator/" TargetMode="External"/><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hyperlink" Target="https://bots.botframework.com/" TargetMode="External"/><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hyperlink" Target="http://www.meaningcloud.com/" TargetMode="External"/><Relationship Id="rId13" Type="http://schemas.openxmlformats.org/officeDocument/2006/relationships/hyperlink" Target="http://aylien.com/" TargetMode="External"/><Relationship Id="rId3" Type="http://schemas.openxmlformats.org/officeDocument/2006/relationships/hyperlink" Target="http://msg.ai/" TargetMode="External"/><Relationship Id="rId7" Type="http://schemas.openxmlformats.org/officeDocument/2006/relationships/hyperlink" Target="http://klangoo.com/search.aspx" TargetMode="External"/><Relationship Id="rId12" Type="http://schemas.openxmlformats.org/officeDocument/2006/relationships/hyperlink" Target="https://www.quora.com/topic/Semantria" TargetMode="External"/><Relationship Id="rId2" Type="http://schemas.openxmlformats.org/officeDocument/2006/relationships/notesSlide" Target="../notesSlides/notesSlide10.xml"/><Relationship Id="rId16" Type="http://schemas.openxmlformats.org/officeDocument/2006/relationships/hyperlink" Target="https://www.microsoft.com/cognitive-services/en-us/apis" TargetMode="External"/><Relationship Id="rId1" Type="http://schemas.openxmlformats.org/officeDocument/2006/relationships/slideLayout" Target="../slideLayouts/slideLayout23.xml"/><Relationship Id="rId6" Type="http://schemas.openxmlformats.org/officeDocument/2006/relationships/hyperlink" Target="http://www.cogitoapi.com/" TargetMode="External"/><Relationship Id="rId11" Type="http://schemas.openxmlformats.org/officeDocument/2006/relationships/hyperlink" Target="https://www.quora.com/topic/Saplo-company" TargetMode="External"/><Relationship Id="rId5" Type="http://schemas.openxmlformats.org/officeDocument/2006/relationships/hyperlink" Target="https://www.bitext.com/text-analysis-api/" TargetMode="External"/><Relationship Id="rId15" Type="http://schemas.openxmlformats.org/officeDocument/2006/relationships/hyperlink" Target="https://www.wolframalpha.com/" TargetMode="External"/><Relationship Id="rId10" Type="http://schemas.openxmlformats.org/officeDocument/2006/relationships/hyperlink" Target="https://developer.rosette.com/" TargetMode="External"/><Relationship Id="rId4" Type="http://schemas.openxmlformats.org/officeDocument/2006/relationships/hyperlink" Target="https://www.opencalais.com/opencalais-demo/" TargetMode="External"/><Relationship Id="rId9" Type="http://schemas.openxmlformats.org/officeDocument/2006/relationships/hyperlink" Target="https://www.quora.com/topic/Ingen-io" TargetMode="External"/><Relationship Id="rId14" Type="http://schemas.openxmlformats.org/officeDocument/2006/relationships/hyperlink" Target="https://www.textrazor.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facebook.com/alex.krakovetskiy"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www.businessinsider.com/the-messaging-app-report-2015-11?IR=T" TargetMode="External"/><Relationship Id="rId7" Type="http://schemas.openxmlformats.org/officeDocument/2006/relationships/image" Target="../media/image16.png"/><Relationship Id="rId2" Type="http://schemas.openxmlformats.org/officeDocument/2006/relationships/hyperlink" Target="http://qz.com/253618/most-smartphone-users-download-zero-apps-per-month/" TargetMode="Externa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hyperlink" Target="http://www.techinsider.io/psychotherapy-bot-in-middle-east-2016-3" TargetMode="External"/><Relationship Id="rId2" Type="http://schemas.openxmlformats.org/officeDocument/2006/relationships/hyperlink" Target="http://nautil.us/issue/33/attraction/your-next-new-best-friend-might-be-a-robot" TargetMode="Externa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hyperlink" Target="http://www.techinsider.io/joshua-browder-bot-for-parking-tickets-2016-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microsoft.com/en-us/skype/bots" TargetMode="External"/><Relationship Id="rId2" Type="http://schemas.openxmlformats.org/officeDocument/2006/relationships/hyperlink" Target="http://www.skype.com/developer" TargetMode="Externa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hyperlink" Target="http://blogs.skype.com/2016/03/30/skype-bots-preview-comes-to-consumers-and-develope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embed.ly/1/image/Resize?key=92b31102528511e1a2ec4040d3dc5c07&amp;width=800&amp;grow=true&amp;url=https://c1.staticflickr.com/9/8050/8148834114_30a2f6c47e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93" y="0"/>
            <a:ext cx="9440694" cy="514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578933"/>
          </a:xfrm>
        </p:spPr>
        <p:txBody>
          <a:bodyPr/>
          <a:lstStyle/>
          <a:p>
            <a:pPr marL="0" indent="0">
              <a:buNone/>
            </a:pPr>
            <a:r>
              <a:rPr lang="en-US" sz="1600" dirty="0">
                <a:latin typeface="+mn-lt"/>
              </a:rPr>
              <a:t>Configuring bot’s settings </a:t>
            </a:r>
            <a:r>
              <a:rPr lang="uk-UA" sz="1600" dirty="0">
                <a:latin typeface="+mn-lt"/>
              </a:rPr>
              <a:t>(</a:t>
            </a:r>
            <a:r>
              <a:rPr lang="en-US" sz="1600" dirty="0">
                <a:latin typeface="+mn-lt"/>
              </a:rPr>
              <a:t>including endpoint</a:t>
            </a:r>
            <a:r>
              <a:rPr lang="uk-UA" sz="1600" dirty="0">
                <a:latin typeface="+mn-lt"/>
              </a:rPr>
              <a:t>)</a:t>
            </a:r>
            <a:r>
              <a:rPr lang="en-US" sz="1600" dirty="0">
                <a:latin typeface="+mn-lt"/>
              </a:rPr>
              <a:t>.</a:t>
            </a:r>
          </a:p>
        </p:txBody>
      </p:sp>
      <p:pic>
        <p:nvPicPr>
          <p:cNvPr id="5" name="Picture 4" descr="Register a 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9973" y="891885"/>
            <a:ext cx="4342669"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835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357334"/>
          </a:xfrm>
        </p:spPr>
        <p:txBody>
          <a:bodyPr/>
          <a:lstStyle/>
          <a:p>
            <a:pPr marL="0" indent="0">
              <a:buNone/>
            </a:pPr>
            <a:r>
              <a:rPr lang="en-US" sz="1600" dirty="0">
                <a:latin typeface="+mn-lt"/>
              </a:rPr>
              <a:t>Configuring Channels</a:t>
            </a:r>
          </a:p>
        </p:txBody>
      </p:sp>
      <p:pic>
        <p:nvPicPr>
          <p:cNvPr id="15362" name="Picture 2" descr="Sign in, select your Bot, and go to the Channels pa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297" y="891885"/>
            <a:ext cx="4956376"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4" name="Picture 4" descr="Configuring a channel, for example, Sk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1818" y="1164657"/>
            <a:ext cx="4394631"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793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fade">
                                      <p:cBhvr>
                                        <p:cTn id="7" dur="1000"/>
                                        <p:tgtEl>
                                          <p:spTgt spid="15364"/>
                                        </p:tgtEl>
                                      </p:cBhvr>
                                    </p:animEffect>
                                    <p:anim calcmode="lin" valueType="num">
                                      <p:cBhvr>
                                        <p:cTn id="8" dur="1000" fill="hold"/>
                                        <p:tgtEl>
                                          <p:spTgt spid="15364"/>
                                        </p:tgtEl>
                                        <p:attrNameLst>
                                          <p:attrName>ppt_x</p:attrName>
                                        </p:attrNameLst>
                                      </p:cBhvr>
                                      <p:tavLst>
                                        <p:tav tm="0">
                                          <p:val>
                                            <p:strVal val="#ppt_x"/>
                                          </p:val>
                                        </p:tav>
                                        <p:tav tm="100000">
                                          <p:val>
                                            <p:strVal val="#ppt_x"/>
                                          </p:val>
                                        </p:tav>
                                      </p:tavLst>
                                    </p:anim>
                                    <p:anim calcmode="lin" valueType="num">
                                      <p:cBhvr>
                                        <p:cTn id="9" dur="1000" fill="hold"/>
                                        <p:tgtEl>
                                          <p:spTgt spid="15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Q&amp;A Endpoint</a:t>
            </a:r>
            <a:endParaRPr lang="en-US" sz="3232" dirty="0"/>
          </a:p>
        </p:txBody>
      </p:sp>
      <p:sp>
        <p:nvSpPr>
          <p:cNvPr id="4" name="Text Placeholder 1"/>
          <p:cNvSpPr>
            <a:spLocks noGrp="1"/>
          </p:cNvSpPr>
          <p:nvPr>
            <p:ph type="body" sz="quarter" idx="10"/>
          </p:nvPr>
        </p:nvSpPr>
        <p:spPr>
          <a:xfrm>
            <a:off x="5664908" y="664143"/>
            <a:ext cx="3282118" cy="566622"/>
          </a:xfrm>
        </p:spPr>
        <p:txBody>
          <a:bodyPr/>
          <a:lstStyle/>
          <a:p>
            <a:pPr marL="0" indent="0">
              <a:buNone/>
            </a:pPr>
            <a:r>
              <a:rPr lang="en-US" sz="1400" dirty="0">
                <a:latin typeface="+mn-lt"/>
                <a:hlinkClick r:id="rId3"/>
              </a:rPr>
              <a:t>http://devrain-bots.azurewebsites.net/</a:t>
            </a:r>
            <a:endParaRPr lang="en-US" sz="1400" dirty="0">
              <a:latin typeface="+mn-lt"/>
            </a:endParaRPr>
          </a:p>
          <a:p>
            <a:pPr marL="0" indent="0">
              <a:buNone/>
            </a:pPr>
            <a:r>
              <a:rPr lang="en-US" sz="1400" dirty="0">
                <a:latin typeface="+mn-lt"/>
                <a:hlinkClick r:id="rId4"/>
              </a:rPr>
              <a:t>https://qnamaker.ai</a:t>
            </a:r>
            <a:r>
              <a:rPr lang="en-US" sz="1400" dirty="0">
                <a:latin typeface="+mn-lt"/>
              </a:rPr>
              <a:t> </a:t>
            </a:r>
            <a:endParaRPr lang="en-US" sz="1400" dirty="0">
              <a:latin typeface="+mn-lt"/>
            </a:endParaRPr>
          </a:p>
        </p:txBody>
      </p:sp>
      <p:pic>
        <p:nvPicPr>
          <p:cNvPr id="2" name="Picture 1"/>
          <p:cNvPicPr>
            <a:picLocks noChangeAspect="1"/>
          </p:cNvPicPr>
          <p:nvPr/>
        </p:nvPicPr>
        <p:blipFill>
          <a:blip r:embed="rId5"/>
          <a:stretch>
            <a:fillRect/>
          </a:stretch>
        </p:blipFill>
        <p:spPr>
          <a:xfrm>
            <a:off x="437951" y="1272910"/>
            <a:ext cx="8509075"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63362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r>
              <a:rPr lang="ru-RU" dirty="0"/>
              <a:t> </a:t>
            </a:r>
            <a:r>
              <a:rPr lang="en-US" dirty="0"/>
              <a:t>Emulator</a:t>
            </a:r>
            <a:endParaRPr lang="en-US" sz="3232" dirty="0"/>
          </a:p>
        </p:txBody>
      </p:sp>
      <p:sp>
        <p:nvSpPr>
          <p:cNvPr id="4" name="Text Placeholder 1"/>
          <p:cNvSpPr>
            <a:spLocks noGrp="1"/>
          </p:cNvSpPr>
          <p:nvPr>
            <p:ph type="body" sz="quarter" idx="10"/>
          </p:nvPr>
        </p:nvSpPr>
        <p:spPr>
          <a:xfrm>
            <a:off x="269260" y="1164657"/>
            <a:ext cx="3792601" cy="3970631"/>
          </a:xfrm>
        </p:spPr>
        <p:txBody>
          <a:bodyPr/>
          <a:lstStyle/>
          <a:p>
            <a:pPr marL="342900" indent="-342900">
              <a:buFont typeface="+mj-lt"/>
              <a:buAutoNum type="arabicPeriod"/>
            </a:pPr>
            <a:r>
              <a:rPr lang="en-US" sz="1400" dirty="0">
                <a:latin typeface="+mn-lt"/>
              </a:rPr>
              <a:t>New Support for Mac, Linux and Windows</a:t>
            </a:r>
          </a:p>
          <a:p>
            <a:pPr marL="342900" indent="-342900">
              <a:buFont typeface="+mj-lt"/>
              <a:buAutoNum type="arabicPeriod"/>
            </a:pPr>
            <a:r>
              <a:rPr lang="en-US" sz="1400" dirty="0">
                <a:latin typeface="+mn-lt"/>
              </a:rPr>
              <a:t>New All the Bot Framework card types are supported</a:t>
            </a:r>
          </a:p>
          <a:p>
            <a:pPr marL="342900" indent="-342900">
              <a:buFont typeface="+mj-lt"/>
              <a:buAutoNum type="arabicPeriod"/>
            </a:pPr>
            <a:r>
              <a:rPr lang="en-US" sz="1400" dirty="0">
                <a:latin typeface="+mn-lt"/>
              </a:rPr>
              <a:t>New Save multiple profiles for when you’re working online and off</a:t>
            </a:r>
          </a:p>
          <a:p>
            <a:pPr marL="342900" indent="-342900">
              <a:buFont typeface="+mj-lt"/>
              <a:buAutoNum type="arabicPeriod"/>
            </a:pPr>
            <a:r>
              <a:rPr lang="en-US" sz="1400" dirty="0">
                <a:latin typeface="+mn-lt"/>
              </a:rPr>
              <a:t>New Simplifies configuration when you’re working with </a:t>
            </a:r>
            <a:r>
              <a:rPr lang="en-US" sz="1400" dirty="0" err="1">
                <a:latin typeface="+mn-lt"/>
              </a:rPr>
              <a:t>ngrok</a:t>
            </a:r>
            <a:endParaRPr lang="en-US" sz="1400" dirty="0">
              <a:latin typeface="+mn-lt"/>
            </a:endParaRPr>
          </a:p>
          <a:p>
            <a:pPr marL="342900" indent="-342900">
              <a:buFont typeface="+mj-lt"/>
              <a:buAutoNum type="arabicPeriod"/>
            </a:pPr>
            <a:r>
              <a:rPr lang="en-US" sz="1400" dirty="0">
                <a:latin typeface="+mn-lt"/>
              </a:rPr>
              <a:t>New Uses the webchat control for higher fidelity layout and consistency with the webchat experience</a:t>
            </a:r>
          </a:p>
          <a:p>
            <a:pPr marL="342900" indent="-342900">
              <a:buFont typeface="+mj-lt"/>
              <a:buAutoNum type="arabicPeriod"/>
            </a:pPr>
            <a:r>
              <a:rPr lang="en-US" sz="1400" dirty="0">
                <a:latin typeface="+mn-lt"/>
              </a:rPr>
              <a:t>Send requests and receive responses to/from your bot endpoint on localhost</a:t>
            </a:r>
          </a:p>
          <a:p>
            <a:pPr marL="342900" indent="-342900">
              <a:buFont typeface="+mj-lt"/>
              <a:buAutoNum type="arabicPeriod"/>
            </a:pPr>
            <a:r>
              <a:rPr lang="en-US" sz="1400" dirty="0">
                <a:latin typeface="+mn-lt"/>
              </a:rPr>
              <a:t>Inspect the </a:t>
            </a:r>
            <a:r>
              <a:rPr lang="en-US" sz="1400" dirty="0" err="1">
                <a:latin typeface="+mn-lt"/>
              </a:rPr>
              <a:t>Json</a:t>
            </a:r>
            <a:r>
              <a:rPr lang="en-US" sz="1400" dirty="0">
                <a:latin typeface="+mn-lt"/>
              </a:rPr>
              <a:t> response</a:t>
            </a:r>
          </a:p>
          <a:p>
            <a:pPr marL="342900" indent="-342900">
              <a:buFont typeface="+mj-lt"/>
              <a:buAutoNum type="arabicPeriod"/>
            </a:pPr>
            <a:r>
              <a:rPr lang="en-US" sz="1400" dirty="0">
                <a:latin typeface="+mn-lt"/>
              </a:rPr>
              <a:t>Emulate a specific user and/or conversation</a:t>
            </a:r>
          </a:p>
          <a:p>
            <a:pPr marL="0" indent="0">
              <a:buNone/>
            </a:pPr>
            <a:r>
              <a:rPr lang="en-US" sz="1400" dirty="0">
                <a:latin typeface="+mn-lt"/>
                <a:hlinkClick r:id="rId3"/>
              </a:rPr>
              <a:t>https://docs.botframework.com/en-us/tools/bot-framework-emulator/</a:t>
            </a:r>
            <a:r>
              <a:rPr lang="en-US" sz="1400" dirty="0">
                <a:latin typeface="+mn-lt"/>
              </a:rPr>
              <a:t> </a:t>
            </a:r>
            <a:endParaRPr lang="en-US" sz="1400" dirty="0">
              <a:latin typeface="+mn-lt"/>
            </a:endParaRPr>
          </a:p>
        </p:txBody>
      </p:sp>
      <p:pic>
        <p:nvPicPr>
          <p:cNvPr id="1026" name="Picture 2" descr="Bot Framework Emulator running on Ubunt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180" y="1087524"/>
            <a:ext cx="4849707"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871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Bot Directory</a:t>
            </a:r>
            <a:endParaRPr lang="en-US" sz="3232" dirty="0"/>
          </a:p>
        </p:txBody>
      </p:sp>
      <p:sp>
        <p:nvSpPr>
          <p:cNvPr id="4" name="Text Placeholder 1"/>
          <p:cNvSpPr>
            <a:spLocks noGrp="1"/>
          </p:cNvSpPr>
          <p:nvPr>
            <p:ph type="body" sz="quarter" idx="10"/>
          </p:nvPr>
        </p:nvSpPr>
        <p:spPr>
          <a:xfrm>
            <a:off x="197074" y="4687503"/>
            <a:ext cx="4475994" cy="578933"/>
          </a:xfrm>
        </p:spPr>
        <p:txBody>
          <a:bodyPr/>
          <a:lstStyle/>
          <a:p>
            <a:pPr marL="0" indent="0">
              <a:buNone/>
            </a:pPr>
            <a:r>
              <a:rPr lang="en-US" sz="1600" dirty="0">
                <a:latin typeface="+mn-lt"/>
                <a:hlinkClick r:id="rId3"/>
              </a:rPr>
              <a:t>https://bots.botframework.com/</a:t>
            </a:r>
            <a:r>
              <a:rPr lang="en-US" sz="1600" dirty="0">
                <a:latin typeface="+mn-lt"/>
              </a:rPr>
              <a:t> </a:t>
            </a:r>
            <a:endParaRPr lang="en-US" sz="1600" dirty="0">
              <a:latin typeface="+mn-lt"/>
            </a:endParaRPr>
          </a:p>
        </p:txBody>
      </p:sp>
      <p:pic>
        <p:nvPicPr>
          <p:cNvPr id="6" name="Picture 5"/>
          <p:cNvPicPr>
            <a:picLocks noChangeAspect="1"/>
          </p:cNvPicPr>
          <p:nvPr/>
        </p:nvPicPr>
        <p:blipFill>
          <a:blip r:embed="rId4"/>
          <a:stretch>
            <a:fillRect/>
          </a:stretch>
        </p:blipFill>
        <p:spPr>
          <a:xfrm>
            <a:off x="2328386" y="960894"/>
            <a:ext cx="6586313" cy="3657600"/>
          </a:xfrm>
          <a:prstGeom prst="rect">
            <a:avLst/>
          </a:prstGeom>
        </p:spPr>
      </p:pic>
    </p:spTree>
    <p:extLst>
      <p:ext uri="{BB962C8B-B14F-4D97-AF65-F5344CB8AC3E}">
        <p14:creationId xmlns:p14="http://schemas.microsoft.com/office/powerpoint/2010/main" val="40956981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NER/NLP</a:t>
            </a:r>
            <a:endParaRPr lang="en-US" sz="3232" dirty="0"/>
          </a:p>
        </p:txBody>
      </p:sp>
      <p:sp>
        <p:nvSpPr>
          <p:cNvPr id="4" name="Text Placeholder 1"/>
          <p:cNvSpPr>
            <a:spLocks noGrp="1"/>
          </p:cNvSpPr>
          <p:nvPr>
            <p:ph type="body" sz="quarter" idx="10"/>
          </p:nvPr>
        </p:nvSpPr>
        <p:spPr>
          <a:xfrm>
            <a:off x="269261" y="976960"/>
            <a:ext cx="8711110" cy="3763478"/>
          </a:xfrm>
        </p:spPr>
        <p:txBody>
          <a:bodyPr numCol="2"/>
          <a:lstStyle/>
          <a:p>
            <a:pPr marL="342900" indent="-342900">
              <a:buFont typeface="+mj-lt"/>
              <a:buAutoNum type="arabicPeriod"/>
            </a:pPr>
            <a:r>
              <a:rPr lang="en-US" sz="1600" dirty="0">
                <a:latin typeface="+mn-lt"/>
                <a:hlinkClick r:id="rId3"/>
              </a:rPr>
              <a:t>http://msg.ai/</a:t>
            </a:r>
            <a:endParaRPr lang="en-US" sz="1600" dirty="0">
              <a:latin typeface="+mn-lt"/>
            </a:endParaRPr>
          </a:p>
          <a:p>
            <a:pPr marL="342900" indent="-342900">
              <a:buFont typeface="+mj-lt"/>
              <a:buAutoNum type="arabicPeriod"/>
            </a:pPr>
            <a:r>
              <a:rPr lang="en-US" sz="1600" dirty="0" err="1">
                <a:latin typeface="+mn-lt"/>
              </a:rPr>
              <a:t>OpenCalais</a:t>
            </a:r>
            <a:r>
              <a:rPr lang="en-US" sz="1600" dirty="0">
                <a:latin typeface="+mn-lt"/>
              </a:rPr>
              <a:t> </a:t>
            </a:r>
            <a:r>
              <a:rPr lang="en-US" sz="1600" dirty="0">
                <a:latin typeface="+mn-lt"/>
                <a:hlinkClick r:id="rId4"/>
              </a:rPr>
              <a:t>https://www.opencalais.com/opencalais-demo/</a:t>
            </a:r>
            <a:r>
              <a:rPr lang="en-US" sz="1600" dirty="0">
                <a:latin typeface="+mn-lt"/>
              </a:rPr>
              <a:t> </a:t>
            </a:r>
          </a:p>
          <a:p>
            <a:pPr marL="342900" indent="-342900">
              <a:buFont typeface="+mj-lt"/>
              <a:buAutoNum type="arabicPeriod"/>
            </a:pPr>
            <a:r>
              <a:rPr lang="en-US" sz="1600" dirty="0" err="1">
                <a:latin typeface="+mn-lt"/>
              </a:rPr>
              <a:t>Dbpedia</a:t>
            </a:r>
            <a:r>
              <a:rPr lang="en-US" sz="1600" dirty="0">
                <a:latin typeface="+mn-lt"/>
              </a:rPr>
              <a:t> Spotlight</a:t>
            </a:r>
          </a:p>
          <a:p>
            <a:pPr marL="342900" indent="-342900">
              <a:buFont typeface="+mj-lt"/>
              <a:buAutoNum type="arabicPeriod"/>
            </a:pPr>
            <a:r>
              <a:rPr lang="en-US" sz="1600" dirty="0" err="1">
                <a:latin typeface="+mn-lt"/>
              </a:rPr>
              <a:t>AlchemyAPI</a:t>
            </a:r>
            <a:r>
              <a:rPr lang="en-US" sz="1600" dirty="0">
                <a:latin typeface="+mn-lt"/>
              </a:rPr>
              <a:t> </a:t>
            </a:r>
          </a:p>
          <a:p>
            <a:pPr marL="342900" indent="-342900">
              <a:buFont typeface="+mj-lt"/>
              <a:buAutoNum type="arabicPeriod"/>
            </a:pPr>
            <a:r>
              <a:rPr lang="en-US" sz="1600" dirty="0" err="1">
                <a:latin typeface="+mn-lt"/>
              </a:rPr>
              <a:t>BitextAPI</a:t>
            </a:r>
            <a:r>
              <a:rPr lang="en-US" sz="1600" dirty="0">
                <a:latin typeface="+mn-lt"/>
              </a:rPr>
              <a:t> </a:t>
            </a:r>
            <a:r>
              <a:rPr lang="en-US" sz="1600" dirty="0">
                <a:latin typeface="+mn-lt"/>
                <a:hlinkClick r:id="rId5"/>
              </a:rPr>
              <a:t>https://www.bitext.com/text-analysis-api/</a:t>
            </a:r>
            <a:r>
              <a:rPr lang="en-US" sz="1600" dirty="0">
                <a:latin typeface="+mn-lt"/>
              </a:rPr>
              <a:t> </a:t>
            </a:r>
          </a:p>
          <a:p>
            <a:pPr marL="342900" indent="-342900">
              <a:buFont typeface="+mj-lt"/>
              <a:buAutoNum type="arabicPeriod"/>
            </a:pPr>
            <a:r>
              <a:rPr lang="en-US" sz="1600" dirty="0" err="1">
                <a:latin typeface="+mn-lt"/>
              </a:rPr>
              <a:t>CogitoAPI</a:t>
            </a:r>
            <a:r>
              <a:rPr lang="en-US" sz="1600" dirty="0">
                <a:latin typeface="+mn-lt"/>
              </a:rPr>
              <a:t> </a:t>
            </a:r>
            <a:r>
              <a:rPr lang="en-US" sz="1600" dirty="0">
                <a:latin typeface="+mn-lt"/>
                <a:hlinkClick r:id="rId6"/>
              </a:rPr>
              <a:t>http://www.cogitoapi.com/</a:t>
            </a:r>
            <a:r>
              <a:rPr lang="en-US" sz="1600" dirty="0">
                <a:latin typeface="+mn-lt"/>
              </a:rPr>
              <a:t> </a:t>
            </a:r>
          </a:p>
          <a:p>
            <a:pPr marL="342900" indent="-342900">
              <a:buFont typeface="+mj-lt"/>
              <a:buAutoNum type="arabicPeriod"/>
            </a:pPr>
            <a:r>
              <a:rPr lang="en-US" sz="1600" dirty="0" err="1">
                <a:latin typeface="+mn-lt"/>
              </a:rPr>
              <a:t>Entitizer</a:t>
            </a:r>
            <a:r>
              <a:rPr lang="en-US" sz="1600" dirty="0">
                <a:latin typeface="+mn-lt"/>
              </a:rPr>
              <a:t> (Romanian, Russian, Bulgarian, Hungarian) http://klangoo.com/search.aspx</a:t>
            </a:r>
          </a:p>
          <a:p>
            <a:pPr marL="342900" indent="-342900">
              <a:buFont typeface="+mj-lt"/>
              <a:buAutoNum type="arabicPeriod"/>
            </a:pPr>
            <a:r>
              <a:rPr lang="en-US" sz="1600" dirty="0">
                <a:latin typeface="+mn-lt"/>
              </a:rPr>
              <a:t>Magnet by </a:t>
            </a:r>
            <a:r>
              <a:rPr lang="en-US" sz="1600" dirty="0" err="1">
                <a:latin typeface="+mn-lt"/>
              </a:rPr>
              <a:t>Klangoo</a:t>
            </a:r>
            <a:r>
              <a:rPr lang="en-US" sz="1600" dirty="0">
                <a:latin typeface="+mn-lt"/>
              </a:rPr>
              <a:t> (40+ languages, including Klingon ...) </a:t>
            </a:r>
            <a:r>
              <a:rPr lang="en-US" sz="1600" dirty="0">
                <a:latin typeface="+mn-lt"/>
                <a:hlinkClick r:id="rId7"/>
              </a:rPr>
              <a:t>http://klangoo.com/search.aspx</a:t>
            </a:r>
            <a:r>
              <a:rPr lang="en-US" sz="1600" dirty="0">
                <a:latin typeface="+mn-lt"/>
              </a:rPr>
              <a:t> </a:t>
            </a:r>
          </a:p>
          <a:p>
            <a:pPr marL="342900" indent="-342900">
              <a:buFont typeface="+mj-lt"/>
              <a:buAutoNum type="arabicPeriod"/>
            </a:pPr>
            <a:r>
              <a:rPr lang="en-US" sz="1600" dirty="0" err="1">
                <a:latin typeface="+mn-lt"/>
              </a:rPr>
              <a:t>MeaningCloud</a:t>
            </a:r>
            <a:r>
              <a:rPr lang="en-US" sz="1600" dirty="0">
                <a:latin typeface="+mn-lt"/>
              </a:rPr>
              <a:t> </a:t>
            </a:r>
            <a:r>
              <a:rPr lang="en-US" sz="1600" dirty="0">
                <a:latin typeface="+mn-lt"/>
                <a:hlinkClick r:id="rId8"/>
              </a:rPr>
              <a:t>http://www.meaningcloud.com/</a:t>
            </a:r>
            <a:r>
              <a:rPr lang="en-US" sz="1600" dirty="0">
                <a:latin typeface="+mn-lt"/>
              </a:rPr>
              <a:t> </a:t>
            </a:r>
          </a:p>
          <a:p>
            <a:pPr marL="342900" indent="-342900">
              <a:buFont typeface="+mj-lt"/>
              <a:buAutoNum type="arabicPeriod"/>
            </a:pPr>
            <a:r>
              <a:rPr lang="en-US" sz="1600" dirty="0">
                <a:latin typeface="+mn-lt"/>
              </a:rPr>
              <a:t>Ingen.io </a:t>
            </a:r>
            <a:r>
              <a:rPr lang="en-US" sz="1600" dirty="0">
                <a:latin typeface="+mn-lt"/>
                <a:hlinkClick r:id="rId9"/>
              </a:rPr>
              <a:t>https://www.quora.com/topic/Ingen-io</a:t>
            </a:r>
            <a:r>
              <a:rPr lang="en-US" sz="1600" dirty="0">
                <a:latin typeface="+mn-lt"/>
              </a:rPr>
              <a:t> </a:t>
            </a:r>
          </a:p>
          <a:p>
            <a:pPr marL="342900" indent="-342900">
              <a:buFont typeface="+mj-lt"/>
              <a:buAutoNum type="arabicPeriod"/>
            </a:pPr>
            <a:r>
              <a:rPr lang="en-US" sz="1600" dirty="0">
                <a:latin typeface="+mn-lt"/>
              </a:rPr>
              <a:t>Rosette (many European, Middle Eastern and Asian </a:t>
            </a:r>
            <a:r>
              <a:rPr lang="en-US" sz="1600" dirty="0" err="1">
                <a:latin typeface="+mn-lt"/>
              </a:rPr>
              <a:t>langauges</a:t>
            </a:r>
            <a:r>
              <a:rPr lang="en-US" sz="1600" dirty="0">
                <a:latin typeface="+mn-lt"/>
              </a:rPr>
              <a:t>) </a:t>
            </a:r>
            <a:r>
              <a:rPr lang="en-US" sz="1600" dirty="0">
                <a:latin typeface="+mn-lt"/>
                <a:hlinkClick r:id="rId10"/>
              </a:rPr>
              <a:t>https://developer.rosette.com/</a:t>
            </a:r>
            <a:r>
              <a:rPr lang="en-US" sz="1600" dirty="0">
                <a:latin typeface="+mn-lt"/>
              </a:rPr>
              <a:t> </a:t>
            </a:r>
          </a:p>
          <a:p>
            <a:pPr marL="342900" indent="-342900">
              <a:buFont typeface="+mj-lt"/>
              <a:buAutoNum type="arabicPeriod"/>
            </a:pPr>
            <a:r>
              <a:rPr lang="en-US" sz="1600" dirty="0" err="1">
                <a:latin typeface="+mn-lt"/>
              </a:rPr>
              <a:t>Saplo</a:t>
            </a:r>
            <a:r>
              <a:rPr lang="en-US" sz="1600" dirty="0">
                <a:latin typeface="+mn-lt"/>
              </a:rPr>
              <a:t> </a:t>
            </a:r>
            <a:r>
              <a:rPr lang="en-US" sz="1600" dirty="0">
                <a:latin typeface="+mn-lt"/>
                <a:hlinkClick r:id="rId11"/>
              </a:rPr>
              <a:t>https://www.quora.com/topic/Saplo-company</a:t>
            </a:r>
            <a:r>
              <a:rPr lang="en-US" sz="1600" dirty="0">
                <a:latin typeface="+mn-lt"/>
              </a:rPr>
              <a:t> </a:t>
            </a:r>
          </a:p>
          <a:p>
            <a:pPr marL="342900" indent="-342900">
              <a:buFont typeface="+mj-lt"/>
              <a:buAutoNum type="arabicPeriod"/>
            </a:pPr>
            <a:r>
              <a:rPr lang="en-US" sz="1600" dirty="0" err="1">
                <a:latin typeface="+mn-lt"/>
              </a:rPr>
              <a:t>Semantria</a:t>
            </a:r>
            <a:r>
              <a:rPr lang="en-US" sz="1600" dirty="0">
                <a:latin typeface="+mn-lt"/>
              </a:rPr>
              <a:t> </a:t>
            </a:r>
            <a:r>
              <a:rPr lang="en-US" sz="1600" dirty="0">
                <a:latin typeface="+mn-lt"/>
                <a:hlinkClick r:id="rId12"/>
              </a:rPr>
              <a:t>https://www.quora.com/topic/Semantria</a:t>
            </a:r>
            <a:r>
              <a:rPr lang="en-US" sz="1600" dirty="0">
                <a:latin typeface="+mn-lt"/>
              </a:rPr>
              <a:t> </a:t>
            </a:r>
          </a:p>
          <a:p>
            <a:pPr marL="342900" indent="-342900">
              <a:buFont typeface="+mj-lt"/>
              <a:buAutoNum type="arabicPeriod"/>
            </a:pPr>
            <a:r>
              <a:rPr lang="en-US" sz="1600" dirty="0">
                <a:latin typeface="+mn-lt"/>
              </a:rPr>
              <a:t>Aylien.com </a:t>
            </a:r>
            <a:r>
              <a:rPr lang="en-US" sz="1600" dirty="0">
                <a:latin typeface="+mn-lt"/>
                <a:hlinkClick r:id="rId13"/>
              </a:rPr>
              <a:t>http://aylien.com/</a:t>
            </a:r>
            <a:r>
              <a:rPr lang="en-US" sz="1600" dirty="0">
                <a:latin typeface="+mn-lt"/>
              </a:rPr>
              <a:t> </a:t>
            </a:r>
          </a:p>
          <a:p>
            <a:pPr marL="342900" indent="-342900">
              <a:buFont typeface="+mj-lt"/>
              <a:buAutoNum type="arabicPeriod"/>
            </a:pPr>
            <a:r>
              <a:rPr lang="en-US" sz="1600" dirty="0" err="1">
                <a:latin typeface="+mn-lt"/>
              </a:rPr>
              <a:t>TextRazor</a:t>
            </a:r>
            <a:r>
              <a:rPr lang="en-US" sz="1600" dirty="0">
                <a:latin typeface="+mn-lt"/>
              </a:rPr>
              <a:t> </a:t>
            </a:r>
            <a:r>
              <a:rPr lang="en-US" sz="1600" dirty="0">
                <a:latin typeface="+mn-lt"/>
                <a:hlinkClick r:id="rId14"/>
              </a:rPr>
              <a:t>https://www.textrazor.com/</a:t>
            </a:r>
            <a:r>
              <a:rPr lang="en-US" sz="1600" dirty="0">
                <a:latin typeface="+mn-lt"/>
              </a:rPr>
              <a:t> </a:t>
            </a:r>
          </a:p>
          <a:p>
            <a:pPr marL="342900" indent="-342900">
              <a:buFont typeface="+mj-lt"/>
              <a:buAutoNum type="arabicPeriod"/>
            </a:pPr>
            <a:r>
              <a:rPr lang="en-US" sz="1600" dirty="0">
                <a:latin typeface="+mn-lt"/>
              </a:rPr>
              <a:t>Wolfram Alpha </a:t>
            </a:r>
            <a:r>
              <a:rPr lang="en-US" sz="1600" dirty="0">
                <a:latin typeface="+mn-lt"/>
                <a:hlinkClick r:id="rId15"/>
              </a:rPr>
              <a:t>https://www.wolframalpha.com/</a:t>
            </a:r>
            <a:endParaRPr lang="en-US" sz="1600" dirty="0">
              <a:latin typeface="+mn-lt"/>
            </a:endParaRPr>
          </a:p>
          <a:p>
            <a:pPr marL="342900" indent="-342900">
              <a:buFont typeface="+mj-lt"/>
              <a:buAutoNum type="arabicPeriod"/>
            </a:pPr>
            <a:r>
              <a:rPr lang="en-US" sz="1600" dirty="0">
                <a:latin typeface="+mn-lt"/>
              </a:rPr>
              <a:t>Microsoft Cognitive Services &amp; Azure ML  </a:t>
            </a:r>
            <a:r>
              <a:rPr lang="en-US" sz="1600" dirty="0">
                <a:latin typeface="+mn-lt"/>
                <a:hlinkClick r:id="rId16"/>
              </a:rPr>
              <a:t>https://www.microsoft.com/cognitive-services/en-us/apis</a:t>
            </a:r>
            <a:r>
              <a:rPr lang="en-US" sz="1600" dirty="0">
                <a:latin typeface="+mn-lt"/>
              </a:rPr>
              <a:t> </a:t>
            </a:r>
          </a:p>
        </p:txBody>
      </p:sp>
    </p:spTree>
    <p:extLst>
      <p:ext uri="{BB962C8B-B14F-4D97-AF65-F5344CB8AC3E}">
        <p14:creationId xmlns:p14="http://schemas.microsoft.com/office/powerpoint/2010/main" val="8056944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OpenCalais</a:t>
            </a:r>
            <a:r>
              <a:rPr lang="en-US" dirty="0"/>
              <a:t> &amp; </a:t>
            </a:r>
            <a:r>
              <a:rPr lang="en-US" dirty="0" err="1"/>
              <a:t>Dbpedia</a:t>
            </a:r>
            <a:endParaRPr lang="en-US" sz="3232" dirty="0"/>
          </a:p>
        </p:txBody>
      </p:sp>
      <p:sp>
        <p:nvSpPr>
          <p:cNvPr id="4" name="Text Placeholder 1"/>
          <p:cNvSpPr>
            <a:spLocks noGrp="1"/>
          </p:cNvSpPr>
          <p:nvPr>
            <p:ph type="body" sz="quarter" idx="10"/>
          </p:nvPr>
        </p:nvSpPr>
        <p:spPr>
          <a:xfrm>
            <a:off x="269261" y="1164657"/>
            <a:ext cx="1689480" cy="357334"/>
          </a:xfrm>
        </p:spPr>
        <p:txBody>
          <a:bodyPr/>
          <a:lstStyle/>
          <a:p>
            <a:pPr marL="0" indent="0">
              <a:buNone/>
            </a:pPr>
            <a:endParaRPr lang="en-US" sz="1600" dirty="0">
              <a:latin typeface="+mn-lt"/>
            </a:endParaRPr>
          </a:p>
        </p:txBody>
      </p:sp>
      <p:pic>
        <p:nvPicPr>
          <p:cNvPr id="2" name="Picture 1"/>
          <p:cNvPicPr>
            <a:picLocks noChangeAspect="1"/>
          </p:cNvPicPr>
          <p:nvPr/>
        </p:nvPicPr>
        <p:blipFill>
          <a:blip r:embed="rId3"/>
          <a:stretch>
            <a:fillRect/>
          </a:stretch>
        </p:blipFill>
        <p:spPr>
          <a:xfrm>
            <a:off x="2013286" y="984958"/>
            <a:ext cx="6800903" cy="36576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355888" y="1591081"/>
            <a:ext cx="6977114" cy="3324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4143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LUIS</a:t>
            </a: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r>
              <a:rPr lang="en-US" sz="1600" dirty="0">
                <a:latin typeface="+mn-lt"/>
              </a:rPr>
              <a:t>Language Understanding Intelligent Service (beta) </a:t>
            </a:r>
            <a:r>
              <a:rPr lang="en-US" sz="1600" dirty="0">
                <a:latin typeface="+mn-lt"/>
                <a:hlinkClick r:id="rId3"/>
              </a:rPr>
              <a:t>https://www.luis.ai</a:t>
            </a:r>
            <a:r>
              <a:rPr lang="en-US" sz="1600" dirty="0">
                <a:latin typeface="+mn-lt"/>
              </a:rPr>
              <a:t>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7411" name="Picture 3" descr="https://www.luis.ai/Content/images/Botframewo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105" y="1545832"/>
            <a:ext cx="6878052"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5428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Cognitive Services</a:t>
            </a:r>
            <a:br>
              <a:rPr lang="en-US" dirty="0"/>
            </a:b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endParaRPr lang="en-US" sz="1600" dirty="0">
              <a:latin typeface="+mn-lt"/>
            </a:endParaRP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350145" y="1290982"/>
            <a:ext cx="8620991" cy="3200400"/>
          </a:xfrm>
          <a:prstGeom prst="rect">
            <a:avLst/>
          </a:prstGeom>
        </p:spPr>
      </p:pic>
    </p:spTree>
    <p:extLst>
      <p:ext uri="{BB962C8B-B14F-4D97-AF65-F5344CB8AC3E}">
        <p14:creationId xmlns:p14="http://schemas.microsoft.com/office/powerpoint/2010/main" val="29135943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Detecting language</a:t>
            </a:r>
            <a:endParaRPr lang="en-US" sz="3232" dirty="0"/>
          </a:p>
        </p:txBody>
      </p:sp>
      <p:sp>
        <p:nvSpPr>
          <p:cNvPr id="4" name="Text Placeholder 1"/>
          <p:cNvSpPr>
            <a:spLocks noGrp="1"/>
          </p:cNvSpPr>
          <p:nvPr>
            <p:ph type="body" sz="quarter" idx="10"/>
          </p:nvPr>
        </p:nvSpPr>
        <p:spPr>
          <a:xfrm>
            <a:off x="365760" y="871083"/>
            <a:ext cx="8272914" cy="3287367"/>
          </a:xfrm>
        </p:spPr>
        <p:txBody>
          <a:bodyPr/>
          <a:lstStyle/>
          <a:p>
            <a:pPr marL="0" indent="0">
              <a:buNone/>
            </a:pPr>
            <a:r>
              <a:rPr lang="en-US" sz="1600" dirty="0" err="1">
                <a:latin typeface="+mn-lt"/>
              </a:rPr>
              <a:t>var</a:t>
            </a:r>
            <a:r>
              <a:rPr lang="en-US" sz="1600" dirty="0">
                <a:latin typeface="+mn-lt"/>
              </a:rPr>
              <a:t> client = new </a:t>
            </a:r>
            <a:r>
              <a:rPr lang="en-US" sz="1600" dirty="0" err="1">
                <a:latin typeface="+mn-lt"/>
              </a:rPr>
              <a:t>HttpClient</a:t>
            </a:r>
            <a:r>
              <a:rPr lang="en-US" sz="1600" dirty="0">
                <a:latin typeface="+mn-lt"/>
              </a:rPr>
              <a:t>();</a:t>
            </a:r>
          </a:p>
          <a:p>
            <a:pPr marL="0" indent="0">
              <a:buNone/>
            </a:pPr>
            <a:r>
              <a:rPr lang="en-US" sz="1600" dirty="0" err="1">
                <a:latin typeface="+mn-lt"/>
              </a:rPr>
              <a:t>var</a:t>
            </a:r>
            <a:r>
              <a:rPr lang="en-US" sz="1600" dirty="0">
                <a:latin typeface="+mn-lt"/>
              </a:rPr>
              <a:t> </a:t>
            </a:r>
            <a:r>
              <a:rPr lang="en-US" sz="1600" dirty="0" err="1">
                <a:latin typeface="+mn-lt"/>
              </a:rPr>
              <a:t>queryString</a:t>
            </a:r>
            <a:r>
              <a:rPr lang="en-US" sz="1600" dirty="0">
                <a:latin typeface="+mn-lt"/>
              </a:rPr>
              <a:t> = </a:t>
            </a:r>
            <a:r>
              <a:rPr lang="en-US" sz="1600" dirty="0" err="1">
                <a:latin typeface="+mn-lt"/>
              </a:rPr>
              <a:t>HttpUtility.ParseQueryString</a:t>
            </a:r>
            <a:r>
              <a:rPr lang="en-US" sz="1600" dirty="0">
                <a:latin typeface="+mn-lt"/>
              </a:rPr>
              <a:t>(</a:t>
            </a:r>
            <a:r>
              <a:rPr lang="en-US" sz="1600" dirty="0" err="1">
                <a:latin typeface="+mn-lt"/>
              </a:rPr>
              <a:t>string.Empty</a:t>
            </a:r>
            <a:r>
              <a:rPr lang="en-US" sz="1600" dirty="0">
                <a:latin typeface="+mn-lt"/>
              </a:rPr>
              <a:t>);</a:t>
            </a:r>
          </a:p>
          <a:p>
            <a:pPr marL="0" indent="0">
              <a:buNone/>
            </a:pPr>
            <a:endParaRPr lang="en-US" sz="1600" dirty="0">
              <a:latin typeface="+mn-lt"/>
            </a:endParaRPr>
          </a:p>
          <a:p>
            <a:pPr marL="0" indent="0">
              <a:buNone/>
            </a:pPr>
            <a:r>
              <a:rPr lang="en-US" sz="1600" dirty="0">
                <a:latin typeface="+mn-lt"/>
              </a:rPr>
              <a:t>// Request headers</a:t>
            </a:r>
          </a:p>
          <a:p>
            <a:pPr marL="0" indent="0">
              <a:buNone/>
            </a:pPr>
            <a:r>
              <a:rPr lang="en-US" sz="1600" dirty="0" err="1">
                <a:latin typeface="+mn-lt"/>
              </a:rPr>
              <a:t>client.DefaultRequestHeaders.Add</a:t>
            </a:r>
            <a:r>
              <a:rPr lang="en-US" sz="1600" dirty="0">
                <a:latin typeface="+mn-lt"/>
              </a:rPr>
              <a:t>("</a:t>
            </a:r>
            <a:r>
              <a:rPr lang="en-US" sz="1600" dirty="0" err="1">
                <a:latin typeface="+mn-lt"/>
              </a:rPr>
              <a:t>Ocp</a:t>
            </a:r>
            <a:r>
              <a:rPr lang="en-US" sz="1600" dirty="0">
                <a:latin typeface="+mn-lt"/>
              </a:rPr>
              <a:t>-</a:t>
            </a:r>
            <a:r>
              <a:rPr lang="en-US" sz="1600" dirty="0" err="1">
                <a:latin typeface="+mn-lt"/>
              </a:rPr>
              <a:t>Apim</a:t>
            </a:r>
            <a:r>
              <a:rPr lang="en-US" sz="1600" dirty="0">
                <a:latin typeface="+mn-lt"/>
              </a:rPr>
              <a:t>-Subscription-Key", </a:t>
            </a:r>
            <a:r>
              <a:rPr lang="en-US" sz="1600" b="1" dirty="0">
                <a:latin typeface="+mn-lt"/>
              </a:rPr>
              <a:t>“</a:t>
            </a:r>
            <a:r>
              <a:rPr lang="en-US" sz="1600" b="1" dirty="0" err="1">
                <a:latin typeface="+mn-lt"/>
              </a:rPr>
              <a:t>subscription_key</a:t>
            </a:r>
            <a:r>
              <a:rPr lang="en-US" sz="1600" b="1" dirty="0">
                <a:latin typeface="+mn-lt"/>
              </a:rPr>
              <a:t>"</a:t>
            </a:r>
            <a:r>
              <a:rPr lang="en-US" sz="1600" dirty="0">
                <a:latin typeface="+mn-lt"/>
              </a:rPr>
              <a:t>);</a:t>
            </a:r>
          </a:p>
          <a:p>
            <a:pPr marL="0" indent="0">
              <a:buNone/>
            </a:pPr>
            <a:endParaRPr lang="en-US" sz="1600" dirty="0">
              <a:latin typeface="+mn-lt"/>
            </a:endParaRPr>
          </a:p>
          <a:p>
            <a:pPr marL="0" indent="0">
              <a:buNone/>
            </a:pPr>
            <a:r>
              <a:rPr lang="en-US" sz="1600" dirty="0">
                <a:latin typeface="+mn-lt"/>
              </a:rPr>
              <a:t>// Request parameters</a:t>
            </a:r>
          </a:p>
          <a:p>
            <a:pPr marL="0" indent="0">
              <a:buNone/>
            </a:pPr>
            <a:r>
              <a:rPr lang="en-US" sz="1600" dirty="0" err="1">
                <a:latin typeface="+mn-lt"/>
              </a:rPr>
              <a:t>queryString</a:t>
            </a:r>
            <a:r>
              <a:rPr lang="en-US" sz="1600" dirty="0">
                <a:latin typeface="+mn-lt"/>
              </a:rPr>
              <a:t>["</a:t>
            </a:r>
            <a:r>
              <a:rPr lang="en-US" sz="1600" dirty="0" err="1">
                <a:latin typeface="+mn-lt"/>
              </a:rPr>
              <a:t>numberOfLanguagesToDetect</a:t>
            </a:r>
            <a:r>
              <a:rPr lang="en-US" sz="1600" dirty="0">
                <a:latin typeface="+mn-lt"/>
              </a:rPr>
              <a:t>"] = "1";</a:t>
            </a:r>
          </a:p>
          <a:p>
            <a:pPr marL="0" indent="0">
              <a:buNone/>
            </a:pPr>
            <a:r>
              <a:rPr lang="en-US" sz="1600" dirty="0" err="1">
                <a:latin typeface="+mn-lt"/>
              </a:rPr>
              <a:t>var</a:t>
            </a:r>
            <a:r>
              <a:rPr lang="en-US" sz="1600" dirty="0">
                <a:latin typeface="+mn-lt"/>
              </a:rPr>
              <a:t> </a:t>
            </a:r>
            <a:r>
              <a:rPr lang="en-US" sz="1600" dirty="0" err="1">
                <a:latin typeface="+mn-lt"/>
              </a:rPr>
              <a:t>uri</a:t>
            </a:r>
            <a:r>
              <a:rPr lang="en-US" sz="1600" dirty="0">
                <a:latin typeface="+mn-lt"/>
              </a:rPr>
              <a:t> = "</a:t>
            </a:r>
            <a:r>
              <a:rPr lang="en-US" sz="1600" b="1" dirty="0">
                <a:latin typeface="+mn-lt"/>
              </a:rPr>
              <a:t>https://westus.api.cognitive.microsoft.com/text/analytics/v2.0/languages?</a:t>
            </a:r>
            <a:r>
              <a:rPr lang="en-US" sz="1600" dirty="0">
                <a:latin typeface="+mn-lt"/>
              </a:rPr>
              <a:t>" </a:t>
            </a:r>
            <a:br>
              <a:rPr lang="en-US" sz="1600" dirty="0">
                <a:latin typeface="+mn-lt"/>
              </a:rPr>
            </a:br>
            <a:r>
              <a:rPr lang="en-US" sz="1600" dirty="0">
                <a:latin typeface="+mn-lt"/>
              </a:rPr>
              <a:t>+ </a:t>
            </a:r>
            <a:r>
              <a:rPr lang="en-US" sz="1600" dirty="0" err="1">
                <a:latin typeface="+mn-lt"/>
              </a:rPr>
              <a:t>queryString</a:t>
            </a:r>
            <a:r>
              <a:rPr lang="en-US" sz="1600" dirty="0">
                <a:latin typeface="+mn-lt"/>
              </a:rPr>
              <a:t>;</a:t>
            </a:r>
          </a:p>
          <a:p>
            <a:pPr marL="0" indent="0">
              <a:buNone/>
            </a:pPr>
            <a:endParaRPr lang="en-US" sz="1600" dirty="0">
              <a:latin typeface="+mn-lt"/>
            </a:endParaRPr>
          </a:p>
          <a:p>
            <a:pPr marL="0" indent="0">
              <a:buNone/>
            </a:pPr>
            <a:r>
              <a:rPr lang="en-US" sz="1600" dirty="0" err="1">
                <a:latin typeface="+mn-lt"/>
              </a:rPr>
              <a:t>HttpResponseMessage</a:t>
            </a:r>
            <a:r>
              <a:rPr lang="en-US" sz="1600" dirty="0">
                <a:latin typeface="+mn-lt"/>
              </a:rPr>
              <a:t> response;</a:t>
            </a:r>
            <a:endParaRPr lang="en-US" sz="1600" dirty="0">
              <a:latin typeface="+mn-lt"/>
            </a:endParaRP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43856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349592"/>
            <a:ext cx="4299839" cy="927140"/>
          </a:xfrm>
        </p:spPr>
        <p:txBody>
          <a:bodyPr/>
          <a:lstStyle/>
          <a:p>
            <a:r>
              <a:rPr lang="en-US" b="1" dirty="0"/>
              <a:t>Oleksandr Krakovetskyi</a:t>
            </a:r>
          </a:p>
          <a:p>
            <a:r>
              <a:rPr lang="en-US" dirty="0"/>
              <a:t>CEO DevRain Solutions, devrain.com</a:t>
            </a:r>
          </a:p>
          <a:p>
            <a:r>
              <a:rPr lang="en-US" dirty="0"/>
              <a:t>Microsoft Regional Director (Ukraine)</a:t>
            </a:r>
          </a:p>
          <a:p>
            <a:r>
              <a:rPr lang="en-US" dirty="0"/>
              <a:t>Microsoft Most Valuable Professional</a:t>
            </a:r>
          </a:p>
          <a:p>
            <a:r>
              <a:rPr lang="en-US" dirty="0"/>
              <a:t>@</a:t>
            </a:r>
            <a:r>
              <a:rPr lang="en-US" dirty="0" err="1"/>
              <a:t>msugvnua</a:t>
            </a:r>
            <a:endParaRPr lang="en-US" dirty="0"/>
          </a:p>
          <a:p>
            <a:r>
              <a:rPr lang="en-US" dirty="0">
                <a:hlinkClick r:id="rId2"/>
              </a:rPr>
              <a:t>https://www.facebook.com/alex.krakovetskiy</a:t>
            </a:r>
            <a:r>
              <a:rPr lang="en-US" dirty="0"/>
              <a:t> </a:t>
            </a:r>
            <a:endParaRPr lang="ru-RU" dirty="0"/>
          </a:p>
        </p:txBody>
      </p:sp>
      <p:sp>
        <p:nvSpPr>
          <p:cNvPr id="3" name="Title 2"/>
          <p:cNvSpPr>
            <a:spLocks noGrp="1"/>
          </p:cNvSpPr>
          <p:nvPr>
            <p:ph type="title"/>
          </p:nvPr>
        </p:nvSpPr>
        <p:spPr>
          <a:xfrm>
            <a:off x="251942" y="1049154"/>
            <a:ext cx="6172921" cy="2014259"/>
          </a:xfrm>
        </p:spPr>
        <p:txBody>
          <a:bodyPr/>
          <a:lstStyle/>
          <a:p>
            <a:r>
              <a:rPr lang="uk-UA" sz="4000" dirty="0" err="1"/>
              <a:t>Разработка</a:t>
            </a:r>
            <a:r>
              <a:rPr lang="uk-UA" sz="4000" dirty="0"/>
              <a:t> </a:t>
            </a:r>
            <a:r>
              <a:rPr lang="uk-UA" sz="4000" dirty="0" err="1"/>
              <a:t>чатботов</a:t>
            </a:r>
            <a:r>
              <a:rPr lang="uk-UA" sz="4000" dirty="0"/>
              <a:t> на </a:t>
            </a:r>
            <a:r>
              <a:rPr lang="uk-UA" sz="4000" dirty="0" err="1"/>
              <a:t>платформе</a:t>
            </a:r>
            <a:r>
              <a:rPr lang="uk-UA" sz="4000" dirty="0"/>
              <a:t> </a:t>
            </a:r>
            <a:r>
              <a:rPr lang="en-US" sz="4000" dirty="0"/>
              <a:t>Microsoft Azure </a:t>
            </a:r>
            <a:r>
              <a:rPr lang="uk-UA" sz="4000" dirty="0"/>
              <a:t>и </a:t>
            </a:r>
            <a:r>
              <a:rPr lang="en-US" sz="4000" dirty="0"/>
              <a:t>Microsoft Bot Framework</a:t>
            </a:r>
            <a:endParaRPr lang="en-US" sz="4000" dirty="0"/>
          </a:p>
        </p:txBody>
      </p:sp>
      <p:pic>
        <p:nvPicPr>
          <p:cNvPr id="1026" name="Picture 2" descr="https://core.telegram.org/file/811140327/1/zlN4goPTupk/9ff2f2f01c4bd1b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489" y="1962266"/>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013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Machine Learning (NER)</a:t>
            </a:r>
            <a:endParaRPr lang="en-US" sz="3232" dirty="0"/>
          </a:p>
        </p:txBody>
      </p:sp>
      <p:sp>
        <p:nvSpPr>
          <p:cNvPr id="4" name="Text Placeholder 1"/>
          <p:cNvSpPr>
            <a:spLocks noGrp="1"/>
          </p:cNvSpPr>
          <p:nvPr>
            <p:ph type="body" sz="quarter" idx="10"/>
          </p:nvPr>
        </p:nvSpPr>
        <p:spPr>
          <a:xfrm>
            <a:off x="269260" y="871083"/>
            <a:ext cx="2603881" cy="1686929"/>
          </a:xfrm>
        </p:spPr>
        <p:txBody>
          <a:bodyPr/>
          <a:lstStyle/>
          <a:p>
            <a:pPr marL="0" indent="0">
              <a:buNone/>
            </a:pPr>
            <a:r>
              <a:rPr lang="en-US" sz="1600" dirty="0">
                <a:latin typeface="+mn-lt"/>
              </a:rPr>
              <a:t>Microsoft Azure Machine Learning Studio is a collaborative, drag-and-drop tool you can use to build, test, and deploy predictive analytics solutions on your data.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82" name="Picture 2" descr="https://visualstudiomagazine.com/articles/2014/09/01/~/media/ECG/visualstudiomagazine/Images/2014/09/0914vsm_mccaffreyfig01.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2309" y="1109020"/>
            <a:ext cx="5401645"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241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255639" cy="3022679"/>
          </a:xfrm>
        </p:spPr>
        <p:txBody>
          <a:bodyPr/>
          <a:lstStyle/>
          <a:p>
            <a:pPr marL="0" indent="0">
              <a:buNone/>
            </a:pPr>
            <a:endParaRPr lang="en-US" sz="3200" dirty="0"/>
          </a:p>
          <a:p>
            <a:pPr marL="0" indent="0">
              <a:buNone/>
            </a:pPr>
            <a:r>
              <a:rPr lang="en-US" sz="3200" dirty="0"/>
              <a:t>Oleksandr Krakovetskyi</a:t>
            </a:r>
          </a:p>
          <a:p>
            <a:pPr marL="0" indent="0">
              <a:buNone/>
            </a:pPr>
            <a:r>
              <a:rPr lang="en-US" sz="1800" dirty="0"/>
              <a:t>CEO, DevRain Solutions</a:t>
            </a:r>
          </a:p>
          <a:p>
            <a:pPr marL="0" indent="0">
              <a:buNone/>
            </a:pPr>
            <a:r>
              <a:rPr lang="en-US" sz="1800" dirty="0"/>
              <a:t>Microsoft MVP</a:t>
            </a:r>
            <a:r>
              <a:rPr lang="en-US" sz="1800"/>
              <a:t>, Microsoft RD</a:t>
            </a:r>
            <a:br>
              <a:rPr lang="uk-UA" sz="2000" dirty="0"/>
            </a:br>
            <a:endParaRPr lang="en-US" sz="2000" dirty="0"/>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a:p>
            <a:pPr marL="0" indent="0">
              <a:buNone/>
            </a:pPr>
            <a:r>
              <a:rPr lang="en-US" sz="2000" dirty="0"/>
              <a:t>@</a:t>
            </a:r>
            <a:r>
              <a:rPr lang="en-US" sz="2000" dirty="0" err="1"/>
              <a:t>msugvnua</a:t>
            </a:r>
            <a:endParaRPr lang="ru-RU" sz="2000" dirty="0"/>
          </a:p>
        </p:txBody>
      </p:sp>
      <p:sp>
        <p:nvSpPr>
          <p:cNvPr id="2" name="Title 1"/>
          <p:cNvSpPr>
            <a:spLocks noGrp="1"/>
          </p:cNvSpPr>
          <p:nvPr>
            <p:ph type="title"/>
          </p:nvPr>
        </p:nvSpPr>
        <p:spPr/>
        <p:txBody>
          <a:bodyPr/>
          <a:lstStyle/>
          <a:p>
            <a:r>
              <a:rPr lang="en-US" dirty="0"/>
              <a:t>Questions?</a:t>
            </a:r>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070" y="424463"/>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Apps vs. Messengers</a:t>
            </a:r>
            <a:endParaRPr lang="en-US" dirty="0"/>
          </a:p>
        </p:txBody>
      </p:sp>
      <p:sp>
        <p:nvSpPr>
          <p:cNvPr id="4" name="Text Placeholder 3"/>
          <p:cNvSpPr>
            <a:spLocks noGrp="1"/>
          </p:cNvSpPr>
          <p:nvPr>
            <p:ph type="body" sz="quarter" idx="10"/>
          </p:nvPr>
        </p:nvSpPr>
        <p:spPr>
          <a:xfrm>
            <a:off x="269263" y="1771660"/>
            <a:ext cx="8802548" cy="3170913"/>
          </a:xfrm>
        </p:spPr>
        <p:txBody>
          <a:bodyPr numCol="2"/>
          <a:lstStyle/>
          <a:p>
            <a:r>
              <a:rPr lang="en-US" sz="2000" dirty="0">
                <a:latin typeface="+mn-lt"/>
              </a:rPr>
              <a:t>3+ million apps in Apple Store and Google Play</a:t>
            </a:r>
          </a:p>
          <a:p>
            <a:r>
              <a:rPr lang="en-US" sz="2000" dirty="0">
                <a:latin typeface="+mn-lt"/>
              </a:rPr>
              <a:t>Most smartphone users download zero apps per month </a:t>
            </a:r>
            <a:r>
              <a:rPr lang="en-US" sz="2000" dirty="0">
                <a:latin typeface="+mn-lt"/>
                <a:hlinkClick r:id="rId2"/>
              </a:rPr>
              <a:t>http://qz.com/253618/most-smartphone-users-download-zero-apps-per-month/</a:t>
            </a:r>
            <a:endParaRPr lang="en-US" sz="2000" dirty="0">
              <a:latin typeface="+mn-lt"/>
            </a:endParaRPr>
          </a:p>
          <a:p>
            <a:r>
              <a:rPr lang="en-US" sz="2000" dirty="0">
                <a:latin typeface="+mn-lt"/>
              </a:rPr>
              <a:t>80% of time users spend in 3 apps</a:t>
            </a:r>
          </a:p>
          <a:p>
            <a:r>
              <a:rPr lang="en-US" sz="2000" dirty="0">
                <a:latin typeface="+mn-lt"/>
              </a:rPr>
              <a:t>Top is a place for “big players”</a:t>
            </a:r>
          </a:p>
          <a:p>
            <a:r>
              <a:rPr lang="en-US" sz="2000" dirty="0">
                <a:latin typeface="+mn-lt"/>
              </a:rPr>
              <a:t>&lt; 2% in top – new publishers</a:t>
            </a:r>
            <a:endParaRPr lang="ru-RU" sz="2000" dirty="0">
              <a:latin typeface="+mn-lt"/>
            </a:endParaRPr>
          </a:p>
          <a:p>
            <a:r>
              <a:rPr lang="ru-RU" sz="2000" dirty="0" err="1">
                <a:latin typeface="+mn-lt"/>
              </a:rPr>
              <a:t>WhatsApp</a:t>
            </a:r>
            <a:r>
              <a:rPr lang="ru-RU" sz="2000" dirty="0">
                <a:latin typeface="+mn-lt"/>
              </a:rPr>
              <a:t> 1 </a:t>
            </a:r>
            <a:r>
              <a:rPr lang="en-US" sz="2000" dirty="0">
                <a:latin typeface="+mn-lt"/>
              </a:rPr>
              <a:t>billion users,</a:t>
            </a:r>
          </a:p>
          <a:p>
            <a:r>
              <a:rPr lang="ru-RU" sz="2000" dirty="0" err="1">
                <a:latin typeface="+mn-lt"/>
              </a:rPr>
              <a:t>Facebook</a:t>
            </a:r>
            <a:r>
              <a:rPr lang="ru-RU" sz="2000" dirty="0">
                <a:latin typeface="+mn-lt"/>
              </a:rPr>
              <a:t> </a:t>
            </a:r>
            <a:r>
              <a:rPr lang="ru-RU" sz="2000" dirty="0" err="1">
                <a:latin typeface="+mn-lt"/>
              </a:rPr>
              <a:t>Messenger</a:t>
            </a:r>
            <a:r>
              <a:rPr lang="ru-RU" sz="2000" dirty="0">
                <a:latin typeface="+mn-lt"/>
              </a:rPr>
              <a:t> – 900 </a:t>
            </a:r>
            <a:r>
              <a:rPr lang="en-US" sz="2000" dirty="0">
                <a:latin typeface="+mn-lt"/>
              </a:rPr>
              <a:t>million</a:t>
            </a:r>
          </a:p>
          <a:p>
            <a:r>
              <a:rPr lang="ru-RU" sz="2000" dirty="0" err="1">
                <a:latin typeface="+mn-lt"/>
              </a:rPr>
              <a:t>WeChat</a:t>
            </a:r>
            <a:r>
              <a:rPr lang="ru-RU" sz="2000" dirty="0">
                <a:latin typeface="+mn-lt"/>
              </a:rPr>
              <a:t> – 700 </a:t>
            </a:r>
            <a:r>
              <a:rPr lang="en-US" sz="2000" dirty="0" err="1">
                <a:latin typeface="+mn-lt"/>
              </a:rPr>
              <a:t>mln</a:t>
            </a:r>
            <a:endParaRPr lang="en-US" sz="2000" dirty="0">
              <a:latin typeface="+mn-lt"/>
            </a:endParaRPr>
          </a:p>
          <a:p>
            <a:r>
              <a:rPr lang="en-US" sz="2000" dirty="0">
                <a:latin typeface="+mn-lt"/>
              </a:rPr>
              <a:t>Messaging apps are now bigger than social networks </a:t>
            </a:r>
            <a:r>
              <a:rPr lang="en-US" sz="2000" dirty="0">
                <a:latin typeface="+mn-lt"/>
                <a:hlinkClick r:id="rId3"/>
              </a:rPr>
              <a:t>http://www.businessinsider.com/the-messaging-app-report-2015-11?IR=T</a:t>
            </a:r>
            <a:r>
              <a:rPr lang="en-US" sz="2000" dirty="0">
                <a:latin typeface="+mn-lt"/>
              </a:rPr>
              <a:t> </a:t>
            </a:r>
          </a:p>
        </p:txBody>
      </p:sp>
      <p:pic>
        <p:nvPicPr>
          <p:cNvPr id="5" name="Picture 2" descr="http://telegram-online.ru/wp-content/uploads/2015/09/telegram-onl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647"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6.ggpht.com/sRWS6JpaUYQPxdSPv7BLUWOsA9L7IRcvQOjT6GD5x2QMsaM5N2Glk88o7BjA2tWEMaRG=w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4226"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5.ggpht.com/0VYAvZLR9YhosF-thqm8xl8EWsCfrEY_uk2og2f59K8IOx5TfPsXjFVwxaHVnUbuEjc=w3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805"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old.corcosoft.com/assets/images/pages/home/tools/slack-wrapp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892" y="966012"/>
            <a:ext cx="1097280" cy="7315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dontfear.ru/wp-content/uploads/2014/05/skyp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3503" y="114762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s3-eu-west-1.amazonaws.com/imagepingpongwebsite/socialmedia/wecha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050" y="114889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pixelvpn.com/images/multiplatform-apple-android-window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9198" y="857260"/>
            <a:ext cx="18288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11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Bots in real life</a:t>
            </a:r>
            <a:endParaRPr lang="en-US" dirty="0"/>
          </a:p>
        </p:txBody>
      </p:sp>
      <p:sp>
        <p:nvSpPr>
          <p:cNvPr id="4" name="Text Placeholder 3"/>
          <p:cNvSpPr>
            <a:spLocks noGrp="1"/>
          </p:cNvSpPr>
          <p:nvPr>
            <p:ph type="body" sz="quarter" idx="10"/>
          </p:nvPr>
        </p:nvSpPr>
        <p:spPr>
          <a:xfrm>
            <a:off x="269263" y="986971"/>
            <a:ext cx="4716393" cy="3752109"/>
          </a:xfrm>
        </p:spPr>
        <p:txBody>
          <a:bodyPr numCol="1"/>
          <a:lstStyle/>
          <a:p>
            <a:pPr marL="0" indent="0">
              <a:buNone/>
            </a:pPr>
            <a:r>
              <a:rPr lang="en-US" sz="1800" dirty="0">
                <a:latin typeface="+mn-lt"/>
              </a:rPr>
              <a:t>Microsoft </a:t>
            </a:r>
            <a:r>
              <a:rPr lang="en-US" sz="1800" dirty="0" err="1">
                <a:latin typeface="+mn-lt"/>
              </a:rPr>
              <a:t>Xiaoice</a:t>
            </a:r>
            <a:r>
              <a:rPr lang="en-US" sz="1800" dirty="0">
                <a:latin typeface="+mn-lt"/>
              </a:rPr>
              <a:t> (China), 17-years old girl, lives in WeChat and Weibo. It’s called the largest Turing test in history </a:t>
            </a:r>
            <a:r>
              <a:rPr lang="en-US" sz="1400" dirty="0">
                <a:latin typeface="+mn-lt"/>
                <a:hlinkClick r:id="rId2"/>
              </a:rPr>
              <a:t>http://nautil.us/issue/33/attraction/your-next-new-best-friend-might-be-a-robot</a:t>
            </a:r>
            <a:r>
              <a:rPr lang="en-US" sz="1400" dirty="0">
                <a:latin typeface="+mn-lt"/>
              </a:rPr>
              <a:t> </a:t>
            </a:r>
          </a:p>
          <a:p>
            <a:pPr marL="0" indent="0">
              <a:buNone/>
            </a:pPr>
            <a:endParaRPr lang="en-US" sz="1400" dirty="0">
              <a:latin typeface="+mn-lt"/>
            </a:endParaRPr>
          </a:p>
          <a:p>
            <a:pPr marL="0" indent="0">
              <a:buNone/>
            </a:pPr>
            <a:r>
              <a:rPr lang="en-US" sz="1800" dirty="0">
                <a:latin typeface="+mn-lt"/>
              </a:rPr>
              <a:t>X2AI from Silicon Valley created a bot for helping Syrian refugees in Lebanon </a:t>
            </a:r>
            <a:r>
              <a:rPr lang="en-US" sz="1400" dirty="0">
                <a:latin typeface="+mn-lt"/>
                <a:hlinkClick r:id="rId3"/>
              </a:rPr>
              <a:t>http://www.techinsider.io/psychotherapy-bot-in-middle-east-2016-3</a:t>
            </a:r>
            <a:r>
              <a:rPr lang="en-US" sz="1400" dirty="0">
                <a:latin typeface="+mn-lt"/>
              </a:rPr>
              <a:t>  </a:t>
            </a:r>
          </a:p>
          <a:p>
            <a:pPr marL="0" indent="0">
              <a:buNone/>
            </a:pPr>
            <a:endParaRPr lang="en-US" sz="1800" dirty="0">
              <a:latin typeface="+mn-lt"/>
            </a:endParaRPr>
          </a:p>
          <a:p>
            <a:pPr marL="0" indent="0">
              <a:buNone/>
            </a:pPr>
            <a:r>
              <a:rPr lang="en-US" sz="1800" dirty="0">
                <a:latin typeface="+mn-lt"/>
              </a:rPr>
              <a:t>A 19-year-old made a free robot lawyer that has appealed $3 million in parking tickets </a:t>
            </a:r>
            <a:r>
              <a:rPr lang="en-US" sz="1400" dirty="0">
                <a:latin typeface="+mn-lt"/>
                <a:hlinkClick r:id="rId4"/>
              </a:rPr>
              <a:t>http://www.techinsider.io/joshua-browder-bot-for-parking-tickets-2016-2</a:t>
            </a:r>
            <a:r>
              <a:rPr lang="en-US" sz="1400" dirty="0">
                <a:latin typeface="+mn-lt"/>
              </a:rPr>
              <a:t> </a:t>
            </a:r>
            <a:endParaRPr lang="en-US" sz="1800" dirty="0">
              <a:latin typeface="+mn-lt"/>
            </a:endParaRPr>
          </a:p>
        </p:txBody>
      </p:sp>
      <p:pic>
        <p:nvPicPr>
          <p:cNvPr id="2" name="Picture 1"/>
          <p:cNvPicPr>
            <a:picLocks noChangeAspect="1"/>
          </p:cNvPicPr>
          <p:nvPr/>
        </p:nvPicPr>
        <p:blipFill>
          <a:blip r:embed="rId5"/>
          <a:stretch>
            <a:fillRect/>
          </a:stretch>
        </p:blipFill>
        <p:spPr>
          <a:xfrm>
            <a:off x="5125646" y="891885"/>
            <a:ext cx="3635567" cy="3657600"/>
          </a:xfrm>
          <a:prstGeom prst="rect">
            <a:avLst/>
          </a:prstGeom>
        </p:spPr>
      </p:pic>
    </p:spTree>
    <p:extLst>
      <p:ext uri="{BB962C8B-B14F-4D97-AF65-F5344CB8AC3E}">
        <p14:creationId xmlns:p14="http://schemas.microsoft.com/office/powerpoint/2010/main" val="27741275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Microsoft Skype Bots</a:t>
            </a:r>
            <a:endParaRPr lang="en-US" dirty="0"/>
          </a:p>
        </p:txBody>
      </p:sp>
      <p:sp>
        <p:nvSpPr>
          <p:cNvPr id="2" name="Text Placeholder 1"/>
          <p:cNvSpPr>
            <a:spLocks noGrp="1"/>
          </p:cNvSpPr>
          <p:nvPr>
            <p:ph type="body" sz="quarter" idx="10"/>
          </p:nvPr>
        </p:nvSpPr>
        <p:spPr>
          <a:xfrm>
            <a:off x="269261" y="1164657"/>
            <a:ext cx="2964827" cy="3361233"/>
          </a:xfrm>
        </p:spPr>
        <p:txBody>
          <a:bodyPr/>
          <a:lstStyle/>
          <a:p>
            <a:pPr marL="0" indent="0">
              <a:buNone/>
            </a:pPr>
            <a:r>
              <a:rPr lang="en-US" sz="1600" dirty="0">
                <a:latin typeface="+mn-lt"/>
                <a:hlinkClick r:id="rId2"/>
              </a:rPr>
              <a:t>http://www.skype.com/developer</a:t>
            </a:r>
            <a:endParaRPr lang="en-US" sz="1600" dirty="0">
              <a:latin typeface="+mn-lt"/>
            </a:endParaRPr>
          </a:p>
          <a:p>
            <a:pPr marL="0" indent="0">
              <a:buNone/>
            </a:pPr>
            <a:endParaRPr lang="en-US" sz="1600" dirty="0">
              <a:latin typeface="+mn-lt"/>
            </a:endParaRPr>
          </a:p>
          <a:p>
            <a:pPr marL="0" indent="0">
              <a:buNone/>
            </a:pPr>
            <a:r>
              <a:rPr lang="en-US" sz="1600" dirty="0">
                <a:latin typeface="+mn-lt"/>
                <a:hlinkClick r:id="rId3"/>
              </a:rPr>
              <a:t>https://developer.microsoft.com/en-us/skype/bots</a:t>
            </a:r>
            <a:r>
              <a:rPr lang="en-US" sz="1600" dirty="0">
                <a:latin typeface="+mn-lt"/>
              </a:rPr>
              <a:t>  </a:t>
            </a:r>
          </a:p>
          <a:p>
            <a:pPr marL="0" indent="0">
              <a:buNone/>
            </a:pPr>
            <a:endParaRPr lang="en-US" sz="1600" dirty="0">
              <a:latin typeface="+mn-lt"/>
            </a:endParaRPr>
          </a:p>
          <a:p>
            <a:pPr marL="0" indent="0">
              <a:buNone/>
            </a:pPr>
            <a:r>
              <a:rPr lang="en-US" sz="1600" dirty="0">
                <a:latin typeface="+mn-lt"/>
                <a:hlinkClick r:id="rId4"/>
              </a:rPr>
              <a:t>http://blogs.skype.com/2016/03/30/skype-bots-preview-comes-to-consumers-and-developers/</a:t>
            </a:r>
            <a:r>
              <a:rPr lang="en-US" sz="1600" dirty="0">
                <a:latin typeface="+mn-lt"/>
              </a:rPr>
              <a:t> </a:t>
            </a:r>
          </a:p>
          <a:p>
            <a:pPr marL="0" indent="0">
              <a:buNone/>
            </a:pPr>
            <a:endParaRPr lang="en-US" sz="1600" dirty="0">
              <a:latin typeface="+mn-lt"/>
            </a:endParaRPr>
          </a:p>
          <a:p>
            <a:pPr marL="0" indent="0">
              <a:buNone/>
            </a:pPr>
            <a:endParaRPr lang="en-US" sz="1600" dirty="0">
              <a:latin typeface="+mn-lt"/>
            </a:endParaRPr>
          </a:p>
          <a:p>
            <a:pPr marL="0" indent="0">
              <a:buNone/>
            </a:pPr>
            <a:r>
              <a:rPr lang="en-US" sz="1600" dirty="0">
                <a:latin typeface="+mn-lt"/>
              </a:rPr>
              <a:t>C# or Node.js</a:t>
            </a:r>
          </a:p>
        </p:txBody>
      </p:sp>
      <p:pic>
        <p:nvPicPr>
          <p:cNvPr id="9218" name="Picture 2" descr="Skype Bots on Windows Desk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5222" y="1051151"/>
            <a:ext cx="5486400"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7093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12086" y="975598"/>
            <a:ext cx="5002725" cy="1547128"/>
          </a:xfrm>
          <a:noFill/>
        </p:spPr>
        <p:txBody>
          <a:bodyPr vert="horz" wrap="square" lIns="68570" tIns="34285" rIns="68570" bIns="34285" rtlCol="0">
            <a:normAutofit/>
          </a:bodyPr>
          <a:lstStyle/>
          <a:p>
            <a:pPr marL="0" indent="0">
              <a:buNone/>
            </a:pPr>
            <a:r>
              <a:rPr lang="en-US" sz="2100" dirty="0">
                <a:solidFill>
                  <a:schemeClr val="tx1"/>
                </a:solidFill>
              </a:rPr>
              <a:t>Bot Framework is a </a:t>
            </a:r>
            <a:r>
              <a:rPr lang="en-US" sz="2100" b="1" u="sng" dirty="0">
                <a:solidFill>
                  <a:schemeClr val="tx1"/>
                </a:solidFill>
              </a:rPr>
              <a:t>Microsoft-operated service and an SDK</a:t>
            </a:r>
            <a:r>
              <a:rPr lang="en-US" sz="2100" dirty="0">
                <a:solidFill>
                  <a:schemeClr val="tx1"/>
                </a:solidFill>
              </a:rPr>
              <a:t>.</a:t>
            </a:r>
          </a:p>
        </p:txBody>
      </p:sp>
      <p:sp>
        <p:nvSpPr>
          <p:cNvPr id="2" name="Title 1"/>
          <p:cNvSpPr>
            <a:spLocks noGrp="1"/>
          </p:cNvSpPr>
          <p:nvPr>
            <p:ph type="title"/>
          </p:nvPr>
        </p:nvSpPr>
        <p:spPr/>
        <p:txBody>
          <a:bodyPr/>
          <a:lstStyle/>
          <a:p>
            <a:r>
              <a:rPr lang="en-US" sz="3232" dirty="0"/>
              <a:t>Bot Framework</a:t>
            </a:r>
          </a:p>
        </p:txBody>
      </p:sp>
      <p:sp>
        <p:nvSpPr>
          <p:cNvPr id="6" name="Content Placeholder 2"/>
          <p:cNvSpPr txBox="1">
            <a:spLocks/>
          </p:cNvSpPr>
          <p:nvPr/>
        </p:nvSpPr>
        <p:spPr>
          <a:xfrm>
            <a:off x="202550" y="2832278"/>
            <a:ext cx="5002725"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Bot Framework is </a:t>
            </a:r>
            <a:r>
              <a:rPr lang="en-US" sz="2100" b="1" u="sng" dirty="0">
                <a:solidFill>
                  <a:srgbClr val="FFFFFF"/>
                </a:solidFill>
                <a:latin typeface="Segoe UI Light"/>
              </a:rPr>
              <a:t>one of many</a:t>
            </a:r>
            <a:r>
              <a:rPr lang="en-US" sz="2100" b="1" dirty="0">
                <a:solidFill>
                  <a:srgbClr val="FFFFFF"/>
                </a:solidFill>
                <a:latin typeface="Segoe UI Light"/>
              </a:rPr>
              <a:t> </a:t>
            </a:r>
            <a:r>
              <a:rPr lang="en-US" sz="2100" dirty="0">
                <a:solidFill>
                  <a:srgbClr val="FFFFFF"/>
                </a:solidFill>
                <a:latin typeface="Segoe UI Light"/>
              </a:rPr>
              <a:t>tools Microsoft offers for building a complete bot.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0342" y="856402"/>
            <a:ext cx="3237937" cy="317082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1867" y="4601401"/>
            <a:ext cx="571277" cy="571277"/>
          </a:xfrm>
          <a:prstGeom prst="rect">
            <a:avLst/>
          </a:prstGeom>
        </p:spPr>
      </p:pic>
      <p:sp>
        <p:nvSpPr>
          <p:cNvPr id="9" name="TextBox 8"/>
          <p:cNvSpPr txBox="1"/>
          <p:nvPr/>
        </p:nvSpPr>
        <p:spPr>
          <a:xfrm>
            <a:off x="6638770" y="4674573"/>
            <a:ext cx="2225577" cy="424962"/>
          </a:xfrm>
          <a:prstGeom prst="rect">
            <a:avLst/>
          </a:prstGeom>
          <a:noFill/>
        </p:spPr>
        <p:txBody>
          <a:bodyPr wrap="none" lIns="134445" tIns="107556" rIns="134445" bIns="107556" rtlCol="0">
            <a:spAutoFit/>
          </a:bodyPr>
          <a:lstStyle/>
          <a:p>
            <a:pPr defTabSz="685739">
              <a:lnSpc>
                <a:spcPct val="90000"/>
              </a:lnSpc>
              <a:spcAft>
                <a:spcPts val="441"/>
              </a:spcAft>
              <a:defRPr/>
            </a:pPr>
            <a:r>
              <a:rPr lang="en-US" sz="1500" kern="0" dirty="0">
                <a:gradFill>
                  <a:gsLst>
                    <a:gs pos="2917">
                      <a:srgbClr val="FFFFFF"/>
                    </a:gs>
                    <a:gs pos="30000">
                      <a:srgbClr val="FFFFFF"/>
                    </a:gs>
                  </a:gsLst>
                  <a:lin ang="5400000" scaled="0"/>
                </a:gradFill>
                <a:latin typeface="Segoe UI Light"/>
              </a:rPr>
              <a:t>www.botframework.com</a:t>
            </a:r>
          </a:p>
        </p:txBody>
      </p:sp>
      <p:sp>
        <p:nvSpPr>
          <p:cNvPr id="10" name="Content Placeholder 2"/>
          <p:cNvSpPr txBox="1">
            <a:spLocks/>
          </p:cNvSpPr>
          <p:nvPr/>
        </p:nvSpPr>
        <p:spPr>
          <a:xfrm>
            <a:off x="202549" y="4027231"/>
            <a:ext cx="5552289"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Others include: LUIS, Speech APIs, Azure, more</a:t>
            </a:r>
          </a:p>
        </p:txBody>
      </p:sp>
    </p:spTree>
    <p:extLst>
      <p:ext uri="{BB962C8B-B14F-4D97-AF65-F5344CB8AC3E}">
        <p14:creationId xmlns:p14="http://schemas.microsoft.com/office/powerpoint/2010/main" val="28141863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2070" y="408612"/>
            <a:ext cx="8128000" cy="4572000"/>
          </a:xfrm>
          <a:prstGeom prst="rect">
            <a:avLst/>
          </a:prstGeom>
        </p:spPr>
      </p:pic>
      <p:sp>
        <p:nvSpPr>
          <p:cNvPr id="3" name="Title 2"/>
          <p:cNvSpPr>
            <a:spLocks noGrp="1"/>
          </p:cNvSpPr>
          <p:nvPr>
            <p:ph type="title"/>
          </p:nvPr>
        </p:nvSpPr>
        <p:spPr/>
        <p:txBody>
          <a:bodyPr/>
          <a:lstStyle/>
          <a:p>
            <a:r>
              <a:rPr lang="en-US" dirty="0"/>
              <a:t>Microsoft Bot Framework</a:t>
            </a:r>
            <a:endParaRPr lang="en-US" sz="3232" dirty="0"/>
          </a:p>
        </p:txBody>
      </p:sp>
    </p:spTree>
    <p:extLst>
      <p:ext uri="{BB962C8B-B14F-4D97-AF65-F5344CB8AC3E}">
        <p14:creationId xmlns:p14="http://schemas.microsoft.com/office/powerpoint/2010/main" val="33434035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1563818"/>
          </a:xfrm>
        </p:spPr>
        <p:txBody>
          <a:bodyPr/>
          <a:lstStyle/>
          <a:p>
            <a:pPr marL="342900" indent="-342900">
              <a:buFont typeface="+mj-lt"/>
              <a:buAutoNum type="arabicPeriod"/>
            </a:pPr>
            <a:r>
              <a:rPr lang="en-US" sz="1600" dirty="0">
                <a:latin typeface="+mn-lt"/>
              </a:rPr>
              <a:t>Download and install the Bot Application template</a:t>
            </a:r>
          </a:p>
          <a:p>
            <a:pPr marL="342900" indent="-342900">
              <a:buFont typeface="+mj-lt"/>
              <a:buAutoNum type="arabicPeriod"/>
            </a:pPr>
            <a:r>
              <a:rPr lang="en-US" sz="1600" dirty="0">
                <a:latin typeface="+mn-lt"/>
              </a:rPr>
              <a:t>Building your Bot</a:t>
            </a:r>
          </a:p>
          <a:p>
            <a:pPr marL="342900" indent="-342900">
              <a:buFont typeface="+mj-lt"/>
              <a:buAutoNum type="arabicPeriod"/>
            </a:pPr>
            <a:r>
              <a:rPr lang="en-US" sz="1600" dirty="0">
                <a:latin typeface="+mn-lt"/>
              </a:rPr>
              <a:t>Use the Bot Framework Emulator to test your Bot application</a:t>
            </a:r>
          </a:p>
        </p:txBody>
      </p:sp>
      <p:pic>
        <p:nvPicPr>
          <p:cNvPr id="5" name="Picture 4"/>
          <p:cNvPicPr>
            <a:picLocks noChangeAspect="1"/>
          </p:cNvPicPr>
          <p:nvPr/>
        </p:nvPicPr>
        <p:blipFill>
          <a:blip r:embed="rId3"/>
          <a:stretch>
            <a:fillRect/>
          </a:stretch>
        </p:blipFill>
        <p:spPr>
          <a:xfrm>
            <a:off x="3788303" y="1164657"/>
            <a:ext cx="5448340" cy="3752877"/>
          </a:xfrm>
          <a:prstGeom prst="rect">
            <a:avLst/>
          </a:prstGeom>
        </p:spPr>
      </p:pic>
      <p:pic>
        <p:nvPicPr>
          <p:cNvPr id="11266" name="Picture 2" descr="Bot running the browser targeting localh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33" y="3001247"/>
            <a:ext cx="514543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76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0" y="1164657"/>
            <a:ext cx="3556781" cy="800532"/>
          </a:xfrm>
        </p:spPr>
        <p:txBody>
          <a:bodyPr/>
          <a:lstStyle/>
          <a:p>
            <a:pPr marL="0" indent="0">
              <a:buNone/>
            </a:pPr>
            <a:r>
              <a:rPr lang="en-US" sz="1600" dirty="0">
                <a:latin typeface="+mn-lt"/>
              </a:rPr>
              <a:t>Registering and configuring your Bot with the Microsoft Bot Framework</a:t>
            </a:r>
          </a:p>
        </p:txBody>
      </p:sp>
      <p:pic>
        <p:nvPicPr>
          <p:cNvPr id="13314" name="Picture 2" descr="Microsoft Bot Framework will have generated your AppId and Subscription Key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718" y="935659"/>
            <a:ext cx="3844344"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96381" y="2597226"/>
            <a:ext cx="5715042" cy="2166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983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832</Words>
  <Application>Microsoft Office PowerPoint</Application>
  <PresentationFormat>On-screen Show (16:9)</PresentationFormat>
  <Paragraphs>130</Paragraphs>
  <Slides>21</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21</vt:i4>
      </vt:variant>
    </vt:vector>
  </HeadingPairs>
  <TitlesOfParts>
    <vt:vector size="32" baseType="lpstr">
      <vt:lpstr>Arial</vt:lpstr>
      <vt:lpstr>Calibri</vt:lpstr>
      <vt:lpstr>Consolas</vt:lpstr>
      <vt:lpstr>Segoe</vt:lpstr>
      <vt:lpstr>Segoe UI</vt:lpstr>
      <vt:lpstr>Segoe UI Light</vt:lpstr>
      <vt:lpstr>Segoe ui light (Headings)</vt:lpstr>
      <vt:lpstr>Wingdings</vt:lpstr>
      <vt:lpstr>Titles &amp; Breakers</vt:lpstr>
      <vt:lpstr>Generic Content</vt:lpstr>
      <vt:lpstr>5_COLOR TEMPLATE</vt:lpstr>
      <vt:lpstr>PowerPoint Presentation</vt:lpstr>
      <vt:lpstr>Разработка чатботов на платформе Microsoft Azure и Microsoft Bot Framework</vt:lpstr>
      <vt:lpstr>Apps vs. Messengers</vt:lpstr>
      <vt:lpstr>Bots in real life</vt:lpstr>
      <vt:lpstr>Microsoft Skype Bots</vt:lpstr>
      <vt:lpstr>Bot Framework</vt:lpstr>
      <vt:lpstr>Microsoft Bot Framework</vt:lpstr>
      <vt:lpstr>Microsoft Bot Framework</vt:lpstr>
      <vt:lpstr>Microsoft Bot Framework</vt:lpstr>
      <vt:lpstr>Microsoft Bot Framework</vt:lpstr>
      <vt:lpstr>Microsoft Bot Framework</vt:lpstr>
      <vt:lpstr>Q&amp;A Endpoint</vt:lpstr>
      <vt:lpstr>Microsoft Bot Framework Emulator</vt:lpstr>
      <vt:lpstr>Bot Directory</vt:lpstr>
      <vt:lpstr>NER/NLP</vt:lpstr>
      <vt:lpstr>OpenCalais &amp; Dbpedia</vt:lpstr>
      <vt:lpstr>LUIS</vt:lpstr>
      <vt:lpstr>Microsoft Cognitive Services </vt:lpstr>
      <vt:lpstr>Detecting language</vt:lpstr>
      <vt:lpstr>Azure Machine Learning (NER)</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2017-03-04T10:42:32Z</dcterms:modified>
</cp:coreProperties>
</file>